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6858000" cx="12192000"/>
  <p:notesSz cx="6858000" cy="9144000"/>
  <p:embeddedFontLst>
    <p:embeddedFont>
      <p:font typeface="Proxima Nova"/>
      <p:regular r:id="rId76"/>
      <p:bold r:id="rId77"/>
      <p:italic r:id="rId78"/>
      <p:boldItalic r:id="rId79"/>
    </p:embeddedFont>
    <p:embeddedFont>
      <p:font typeface="Poppins"/>
      <p:regular r:id="rId80"/>
      <p:bold r:id="rId81"/>
      <p:italic r:id="rId82"/>
      <p:boldItalic r:id="rId83"/>
    </p:embeddedFont>
    <p:embeddedFont>
      <p:font typeface="Poppins SemiBold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8" roundtripDataSignature="AMtx7mhPsC1kf4pLBvmxspF898UaDusf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5BEB54-5346-4C76-BB62-A35A591AC62D}">
  <a:tblStyle styleId="{945BEB54-5346-4C76-BB62-A35A591AC62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PoppinsSemiBold-regular.fntdata"/><Relationship Id="rId83" Type="http://schemas.openxmlformats.org/officeDocument/2006/relationships/font" Target="fonts/Poppins-boldItalic.fntdata"/><Relationship Id="rId42" Type="http://schemas.openxmlformats.org/officeDocument/2006/relationships/slide" Target="slides/slide37.xml"/><Relationship Id="rId86" Type="http://schemas.openxmlformats.org/officeDocument/2006/relationships/font" Target="fonts/PoppinsSemiBold-italic.fntdata"/><Relationship Id="rId41" Type="http://schemas.openxmlformats.org/officeDocument/2006/relationships/slide" Target="slides/slide36.xml"/><Relationship Id="rId85" Type="http://schemas.openxmlformats.org/officeDocument/2006/relationships/font" Target="fonts/PoppinsSemiBold-bold.fntdata"/><Relationship Id="rId44" Type="http://schemas.openxmlformats.org/officeDocument/2006/relationships/slide" Target="slides/slide39.xml"/><Relationship Id="rId88" Type="http://customschemas.google.com/relationships/presentationmetadata" Target="metadata"/><Relationship Id="rId43" Type="http://schemas.openxmlformats.org/officeDocument/2006/relationships/slide" Target="slides/slide38.xml"/><Relationship Id="rId87" Type="http://schemas.openxmlformats.org/officeDocument/2006/relationships/font" Target="fonts/PoppinsSemiBold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Poppins-regular.fntdata"/><Relationship Id="rId82" Type="http://schemas.openxmlformats.org/officeDocument/2006/relationships/font" Target="fonts/Poppins-italic.fntdata"/><Relationship Id="rId81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ProximaNova-bold.fntdata"/><Relationship Id="rId32" Type="http://schemas.openxmlformats.org/officeDocument/2006/relationships/slide" Target="slides/slide27.xml"/><Relationship Id="rId76" Type="http://schemas.openxmlformats.org/officeDocument/2006/relationships/font" Target="fonts/ProximaNova-regular.fntdata"/><Relationship Id="rId35" Type="http://schemas.openxmlformats.org/officeDocument/2006/relationships/slide" Target="slides/slide30.xml"/><Relationship Id="rId79" Type="http://schemas.openxmlformats.org/officeDocument/2006/relationships/font" Target="fonts/ProximaNova-boldItalic.fntdata"/><Relationship Id="rId34" Type="http://schemas.openxmlformats.org/officeDocument/2006/relationships/slide" Target="slides/slide29.xml"/><Relationship Id="rId78" Type="http://schemas.openxmlformats.org/officeDocument/2006/relationships/font" Target="fonts/ProximaNova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f1d2b6899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8" name="Google Shape;178;g26f1d2b6899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1" name="Google Shape;21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7" name="Google Shape;21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4" name="Google Shape;22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f1d2b67f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6f1d2b67f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0" name="Google Shape;230;g26f1d2b67f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6" name="Google Shape;23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2" name="Google Shape;24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9" name="Google Shape;24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1" name="Google Shape;26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8" name="Google Shape;26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0" name="Google Shape;28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5" name="Google Shape;29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2" name="Google Shape;30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4" name="Google Shape;31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f1d2b6899_4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0" name="Google Shape;320;g26f1d2b6899_4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5" name="Google Shape;32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2" name="Google Shape;332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4" name="Google Shape;34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f1d2b6899_4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0" name="Google Shape;350;g26f1d2b6899_4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f1d2b6899_4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1" name="Google Shape;361;g26f1d2b6899_4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7" name="Google Shape;367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9" name="Google Shape;37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5" name="Google Shape;38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2" name="Google Shape;392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4" name="Google Shape;40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0" name="Google Shape;41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6" name="Google Shape;416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8" name="Google Shape;42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4" name="Google Shape;43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1" name="Google Shape;441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3" name="Google Shape;45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9" name="Google Shape;45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5" name="Google Shape;46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1" name="Google Shape;47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7" name="Google Shape;477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8" name="Google Shape;48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4" name="Google Shape;49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1" name="Google Shape;501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2" name="Google Shape;51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8" name="Google Shape;51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4" name="Google Shape;52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0" name="Google Shape;530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2" name="Google Shape;54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8" name="Google Shape;548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5" name="Google Shape;555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7" name="Google Shape;56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3" name="Google Shape;57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9" name="Google Shape;579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5" name="Google Shape;585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97" name="Google Shape;597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3" name="Google Shape;603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0" name="Google Shape;610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2" name="Google Shape;622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8" name="Google Shape;628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4" name="Google Shape;634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over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9"/>
          <p:cNvSpPr txBox="1"/>
          <p:nvPr/>
        </p:nvSpPr>
        <p:spPr>
          <a:xfrm>
            <a:off x="2772141" y="2449866"/>
            <a:ext cx="66477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000" u="none" cap="none" strike="noStrike">
                <a:solidFill>
                  <a:srgbClr val="093959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r>
              <a:rPr b="1" i="1" lang="en-US" sz="4000" u="none" cap="none" strike="noStrike">
                <a:solidFill>
                  <a:srgbClr val="093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4000" u="none" cap="none" strike="noStrike">
                <a:solidFill>
                  <a:srgbClr val="093959"/>
                </a:solidFill>
                <a:latin typeface="Arial"/>
                <a:ea typeface="Arial"/>
                <a:cs typeface="Arial"/>
                <a:sym typeface="Arial"/>
              </a:rPr>
              <a:t>Capacity Development on</a:t>
            </a:r>
            <a:endParaRPr/>
          </a:p>
        </p:txBody>
      </p:sp>
      <p:sp>
        <p:nvSpPr>
          <p:cNvPr id="17" name="Google Shape;17;p69"/>
          <p:cNvSpPr txBox="1"/>
          <p:nvPr/>
        </p:nvSpPr>
        <p:spPr>
          <a:xfrm>
            <a:off x="1008710" y="2921168"/>
            <a:ext cx="10174580" cy="1200329"/>
          </a:xfrm>
          <a:prstGeom prst="rect">
            <a:avLst/>
          </a:prstGeom>
          <a:noFill/>
          <a:ln>
            <a:noFill/>
          </a:ln>
          <a:effectLst>
            <a:outerShdw blurRad="140198" rotWithShape="0" algn="t" dir="5400000" dist="65075">
              <a:srgbClr val="7F7F7F">
                <a:alpha val="70196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0958A3"/>
                </a:solidFill>
                <a:latin typeface="Proxima Nova"/>
                <a:ea typeface="Proxima Nova"/>
                <a:cs typeface="Proxima Nova"/>
                <a:sym typeface="Proxima Nova"/>
              </a:rPr>
              <a:t>IMPACT EVALUATION</a:t>
            </a:r>
            <a:endParaRPr/>
          </a:p>
        </p:txBody>
      </p:sp>
      <p:pic>
        <p:nvPicPr>
          <p:cNvPr descr="A blue square with white text and a logo&#10;&#10;Description automatically generated" id="18" name="Google Shape;1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93442" y="686666"/>
            <a:ext cx="499782" cy="1012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&#10;&#10;Description automatically generated" id="19" name="Google Shape;1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797" y="686666"/>
            <a:ext cx="1384404" cy="1019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logo&#10;&#10;Description automatically generated" id="20" name="Google Shape;2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5722" y="686666"/>
            <a:ext cx="1012834" cy="1012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0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roxima Nova"/>
              <a:buNone/>
              <a:defRPr b="1" sz="5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0"/>
          <p:cNvSpPr txBox="1"/>
          <p:nvPr>
            <p:ph idx="1" type="body"/>
          </p:nvPr>
        </p:nvSpPr>
        <p:spPr>
          <a:xfrm>
            <a:off x="831850" y="4123317"/>
            <a:ext cx="10515600" cy="896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70"/>
          <p:cNvSpPr txBox="1"/>
          <p:nvPr/>
        </p:nvSpPr>
        <p:spPr>
          <a:xfrm>
            <a:off x="1560470" y="482359"/>
            <a:ext cx="7459093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F2F2F2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CAPACITY DEVELOPMENT ON IMPACT EVALUATION</a:t>
            </a:r>
            <a:endParaRPr/>
          </a:p>
        </p:txBody>
      </p:sp>
      <p:cxnSp>
        <p:nvCxnSpPr>
          <p:cNvPr id="28" name="Google Shape;28;p70"/>
          <p:cNvCxnSpPr/>
          <p:nvPr/>
        </p:nvCxnSpPr>
        <p:spPr>
          <a:xfrm>
            <a:off x="0" y="429492"/>
            <a:ext cx="9029068" cy="0"/>
          </a:xfrm>
          <a:prstGeom prst="straightConnector1">
            <a:avLst/>
          </a:prstGeom>
          <a:noFill/>
          <a:ln cap="flat" cmpd="sng" w="12700">
            <a:solidFill>
              <a:srgbClr val="093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" name="Google Shape;29;p70"/>
          <p:cNvSpPr txBox="1"/>
          <p:nvPr/>
        </p:nvSpPr>
        <p:spPr>
          <a:xfrm>
            <a:off x="704335" y="482359"/>
            <a:ext cx="907621" cy="369332"/>
          </a:xfrm>
          <a:prstGeom prst="rect">
            <a:avLst/>
          </a:prstGeom>
          <a:noFill/>
          <a:ln>
            <a:noFill/>
          </a:ln>
          <a:effectLst>
            <a:outerShdw blurRad="32981" rotWithShape="0" algn="t" dir="4140000" dist="15725">
              <a:srgbClr val="000000">
                <a:alpha val="6078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D885"/>
                </a:solidFill>
                <a:latin typeface="Poppins"/>
                <a:ea typeface="Poppins"/>
                <a:cs typeface="Poppins"/>
                <a:sym typeface="Poppins"/>
              </a:rPr>
              <a:t>2024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roject Title">
  <p:cSld name="2_Project 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122127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1"/>
          <p:cNvSpPr/>
          <p:nvPr/>
        </p:nvSpPr>
        <p:spPr>
          <a:xfrm>
            <a:off x="329511" y="347231"/>
            <a:ext cx="11532974" cy="616312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71"/>
          <p:cNvSpPr txBox="1"/>
          <p:nvPr>
            <p:ph idx="1" type="body"/>
          </p:nvPr>
        </p:nvSpPr>
        <p:spPr>
          <a:xfrm>
            <a:off x="1635917" y="2836940"/>
            <a:ext cx="8920163" cy="118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71"/>
          <p:cNvSpPr txBox="1"/>
          <p:nvPr>
            <p:ph idx="2" type="body"/>
          </p:nvPr>
        </p:nvSpPr>
        <p:spPr>
          <a:xfrm>
            <a:off x="1635917" y="4167267"/>
            <a:ext cx="8920163" cy="599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blue square with white text and a logo&#10;&#10;Description automatically generated" id="35" name="Google Shape;3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5579" y="347645"/>
            <a:ext cx="366907" cy="743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sign&#10;&#10;Description automatically generated" id="36" name="Google Shape;3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4483" y="347438"/>
            <a:ext cx="1016340" cy="748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logo&#10;&#10;Description automatically generated" id="37" name="Google Shape;3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6169" y="347645"/>
            <a:ext cx="743558" cy="74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2"/>
          <p:cNvSpPr txBox="1"/>
          <p:nvPr/>
        </p:nvSpPr>
        <p:spPr>
          <a:xfrm>
            <a:off x="728892" y="6244398"/>
            <a:ext cx="75680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2024 CAPACITY DEVELOPMENT ON IMPACT EVALUATION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73"/>
          <p:cNvSpPr txBox="1"/>
          <p:nvPr>
            <p:ph idx="1" type="body"/>
          </p:nvPr>
        </p:nvSpPr>
        <p:spPr>
          <a:xfrm>
            <a:off x="838200" y="689902"/>
            <a:ext cx="10515600" cy="90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i="0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3"/>
          <p:cNvSpPr txBox="1"/>
          <p:nvPr>
            <p:ph idx="2" type="body"/>
          </p:nvPr>
        </p:nvSpPr>
        <p:spPr>
          <a:xfrm>
            <a:off x="838200" y="1854200"/>
            <a:ext cx="10515600" cy="424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4"/>
          <p:cNvSpPr txBox="1"/>
          <p:nvPr>
            <p:ph type="title"/>
          </p:nvPr>
        </p:nvSpPr>
        <p:spPr>
          <a:xfrm>
            <a:off x="838200" y="365125"/>
            <a:ext cx="936534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4800"/>
              <a:buFont typeface="Proxima Nova"/>
              <a:buNone/>
              <a:defRPr sz="4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4" name="Google Shape;54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5" name="Google Shape;55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, icon&#10;&#10;Description automatically generated" id="56" name="Google Shape;5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1800" y="541906"/>
            <a:ext cx="972000" cy="9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/Agenda">
  <p:cSld name="Outline/Agenda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75"/>
          <p:cNvSpPr txBox="1"/>
          <p:nvPr>
            <p:ph idx="1" type="body"/>
          </p:nvPr>
        </p:nvSpPr>
        <p:spPr>
          <a:xfrm>
            <a:off x="479684" y="419362"/>
            <a:ext cx="8797880" cy="90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75"/>
          <p:cNvSpPr txBox="1"/>
          <p:nvPr/>
        </p:nvSpPr>
        <p:spPr>
          <a:xfrm>
            <a:off x="2438461" y="1960694"/>
            <a:ext cx="21898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Topic 1</a:t>
            </a:r>
            <a:endParaRPr/>
          </a:p>
        </p:txBody>
      </p:sp>
      <p:sp>
        <p:nvSpPr>
          <p:cNvPr id="63" name="Google Shape;63;p75"/>
          <p:cNvSpPr txBox="1"/>
          <p:nvPr/>
        </p:nvSpPr>
        <p:spPr>
          <a:xfrm>
            <a:off x="2438460" y="3046456"/>
            <a:ext cx="21898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Topic 2</a:t>
            </a:r>
            <a:endParaRPr/>
          </a:p>
        </p:txBody>
      </p:sp>
      <p:sp>
        <p:nvSpPr>
          <p:cNvPr id="64" name="Google Shape;64;p75"/>
          <p:cNvSpPr txBox="1"/>
          <p:nvPr/>
        </p:nvSpPr>
        <p:spPr>
          <a:xfrm>
            <a:off x="2438461" y="4212933"/>
            <a:ext cx="21898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Topic 3</a:t>
            </a:r>
            <a:endParaRPr/>
          </a:p>
        </p:txBody>
      </p:sp>
      <p:sp>
        <p:nvSpPr>
          <p:cNvPr id="65" name="Google Shape;65;p75"/>
          <p:cNvSpPr txBox="1"/>
          <p:nvPr/>
        </p:nvSpPr>
        <p:spPr>
          <a:xfrm>
            <a:off x="2549706" y="5297677"/>
            <a:ext cx="21898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Topic 4</a:t>
            </a:r>
            <a:endParaRPr/>
          </a:p>
        </p:txBody>
      </p:sp>
      <p:grpSp>
        <p:nvGrpSpPr>
          <p:cNvPr id="66" name="Google Shape;66;p75"/>
          <p:cNvGrpSpPr/>
          <p:nvPr/>
        </p:nvGrpSpPr>
        <p:grpSpPr>
          <a:xfrm>
            <a:off x="1487206" y="5086592"/>
            <a:ext cx="765748" cy="765748"/>
            <a:chOff x="9772338" y="2398177"/>
            <a:chExt cx="765748" cy="765748"/>
          </a:xfrm>
        </p:grpSpPr>
        <p:sp>
          <p:nvSpPr>
            <p:cNvPr id="67" name="Google Shape;67;p75"/>
            <p:cNvSpPr/>
            <p:nvPr/>
          </p:nvSpPr>
          <p:spPr>
            <a:xfrm>
              <a:off x="9772338" y="2398177"/>
              <a:ext cx="765748" cy="765748"/>
            </a:xfrm>
            <a:prstGeom prst="ellipse">
              <a:avLst/>
            </a:prstGeom>
            <a:solidFill>
              <a:srgbClr val="07395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black background with a black square&#10;&#10;Description automatically generated with medium confidence" id="68" name="Google Shape;68;p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931400" y="2544717"/>
              <a:ext cx="433877" cy="4338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oogle Shape;69;p75"/>
          <p:cNvGrpSpPr/>
          <p:nvPr/>
        </p:nvGrpSpPr>
        <p:grpSpPr>
          <a:xfrm>
            <a:off x="1487206" y="2860772"/>
            <a:ext cx="765748" cy="765748"/>
            <a:chOff x="4315918" y="2398177"/>
            <a:chExt cx="765748" cy="765748"/>
          </a:xfrm>
        </p:grpSpPr>
        <p:sp>
          <p:nvSpPr>
            <p:cNvPr id="70" name="Google Shape;70;p75"/>
            <p:cNvSpPr/>
            <p:nvPr/>
          </p:nvSpPr>
          <p:spPr>
            <a:xfrm>
              <a:off x="4315918" y="2398177"/>
              <a:ext cx="765748" cy="765748"/>
            </a:xfrm>
            <a:prstGeom prst="ellipse">
              <a:avLst/>
            </a:prstGeom>
            <a:solidFill>
              <a:srgbClr val="07395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black background with a black square&#10;&#10;Description automatically generated with medium confidence" id="71" name="Google Shape;71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66653" y="2536389"/>
              <a:ext cx="464276" cy="464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75"/>
          <p:cNvGrpSpPr/>
          <p:nvPr/>
        </p:nvGrpSpPr>
        <p:grpSpPr>
          <a:xfrm>
            <a:off x="1487206" y="3989324"/>
            <a:ext cx="765748" cy="765748"/>
            <a:chOff x="7044128" y="2398177"/>
            <a:chExt cx="765748" cy="765748"/>
          </a:xfrm>
        </p:grpSpPr>
        <p:sp>
          <p:nvSpPr>
            <p:cNvPr id="73" name="Google Shape;73;p75"/>
            <p:cNvSpPr/>
            <p:nvPr/>
          </p:nvSpPr>
          <p:spPr>
            <a:xfrm>
              <a:off x="7044128" y="2398177"/>
              <a:ext cx="765748" cy="765748"/>
            </a:xfrm>
            <a:prstGeom prst="ellipse">
              <a:avLst/>
            </a:prstGeom>
            <a:solidFill>
              <a:srgbClr val="07395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black background with a black square&#10;&#10;Description automatically generated with medium confidence" id="74" name="Google Shape;74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29634" y="2558461"/>
              <a:ext cx="428466" cy="4284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75"/>
          <p:cNvGrpSpPr/>
          <p:nvPr/>
        </p:nvGrpSpPr>
        <p:grpSpPr>
          <a:xfrm>
            <a:off x="1487206" y="1762486"/>
            <a:ext cx="765748" cy="765748"/>
            <a:chOff x="3065488" y="1661234"/>
            <a:chExt cx="765748" cy="765748"/>
          </a:xfrm>
        </p:grpSpPr>
        <p:sp>
          <p:nvSpPr>
            <p:cNvPr id="76" name="Google Shape;76;p75"/>
            <p:cNvSpPr/>
            <p:nvPr/>
          </p:nvSpPr>
          <p:spPr>
            <a:xfrm>
              <a:off x="3065488" y="1661234"/>
              <a:ext cx="765748" cy="765748"/>
            </a:xfrm>
            <a:prstGeom prst="ellipse">
              <a:avLst/>
            </a:prstGeom>
            <a:solidFill>
              <a:srgbClr val="07395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black background with a black square&#10;&#10;Description automatically generated with medium confidence" id="77" name="Google Shape;77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31422" y="1811938"/>
              <a:ext cx="418058" cy="4180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6"/>
          <p:cNvSpPr txBox="1"/>
          <p:nvPr>
            <p:ph type="ctrTitle"/>
          </p:nvPr>
        </p:nvSpPr>
        <p:spPr>
          <a:xfrm>
            <a:off x="1524000" y="303890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roxima Nova"/>
              <a:buNone/>
              <a:defRPr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6"/>
          <p:cNvSpPr txBox="1"/>
          <p:nvPr>
            <p:ph idx="1" type="subTitle"/>
          </p:nvPr>
        </p:nvSpPr>
        <p:spPr>
          <a:xfrm>
            <a:off x="1524000" y="4804229"/>
            <a:ext cx="9144000" cy="81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82" name="Google Shape;82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83" name="Google Shape;83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76"/>
          <p:cNvSpPr/>
          <p:nvPr>
            <p:ph idx="2" type="pic"/>
          </p:nvPr>
        </p:nvSpPr>
        <p:spPr>
          <a:xfrm>
            <a:off x="2492375" y="634181"/>
            <a:ext cx="1209675" cy="103269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for RP">
  <p:cSld name="Intro for R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87" name="Google Shape;87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88" name="Google Shape;88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77"/>
          <p:cNvSpPr/>
          <p:nvPr/>
        </p:nvSpPr>
        <p:spPr>
          <a:xfrm>
            <a:off x="1638300" y="2139042"/>
            <a:ext cx="3918857" cy="3918857"/>
          </a:xfrm>
          <a:prstGeom prst="ellipse">
            <a:avLst/>
          </a:prstGeom>
          <a:solidFill>
            <a:srgbClr val="05469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7"/>
          <p:cNvSpPr/>
          <p:nvPr/>
        </p:nvSpPr>
        <p:spPr>
          <a:xfrm>
            <a:off x="1817914" y="2003877"/>
            <a:ext cx="3918857" cy="3918857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75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jeopardylabs.com/play/capdev-on-ie-jeopard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/>
        </p:nvSpPr>
        <p:spPr>
          <a:xfrm>
            <a:off x="2823147" y="4127102"/>
            <a:ext cx="65457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April 22 - May 3, 2024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Citadines Millennium Ortigas Manila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3600"/>
              <a:buFont typeface="Proxima Nova"/>
              <a:buNone/>
            </a:pPr>
            <a:r>
              <a:rPr lang="en-US" sz="3600"/>
              <a:t>Objectives of the Capacity Development on Impact Evaluation</a:t>
            </a:r>
            <a:endParaRPr sz="3600"/>
          </a:p>
        </p:txBody>
      </p:sp>
      <p:sp>
        <p:nvSpPr>
          <p:cNvPr id="172" name="Google Shape;172;p10"/>
          <p:cNvSpPr txBox="1"/>
          <p:nvPr/>
        </p:nvSpPr>
        <p:spPr>
          <a:xfrm>
            <a:off x="2630251" y="2185097"/>
            <a:ext cx="7873919" cy="492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b="1" lang="en-US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Build </a:t>
            </a:r>
            <a:r>
              <a:rPr b="1" lang="en-US" sz="2600">
                <a:solidFill>
                  <a:srgbClr val="05469C"/>
                </a:solidFill>
                <a:latin typeface="Proxima Nova"/>
                <a:ea typeface="Proxima Nova"/>
                <a:cs typeface="Proxima Nova"/>
                <a:sym typeface="Proxima Nova"/>
              </a:rPr>
              <a:t>local expertise </a:t>
            </a:r>
            <a:r>
              <a:rPr b="1" lang="en-US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 impact evaluation in the regions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2630251" y="3195481"/>
            <a:ext cx="7444474" cy="1292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b="1" lang="en-US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Produce a </a:t>
            </a:r>
            <a:r>
              <a:rPr b="1" lang="en-US" sz="2600">
                <a:solidFill>
                  <a:srgbClr val="05469C"/>
                </a:solidFill>
                <a:latin typeface="Proxima Nova"/>
                <a:ea typeface="Proxima Nova"/>
                <a:cs typeface="Proxima Nova"/>
                <a:sym typeface="Proxima Nova"/>
              </a:rPr>
              <a:t>body of knowledge/evidence </a:t>
            </a:r>
            <a:r>
              <a:rPr b="1" lang="en-US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 will inform the implementation and updating of the Philippine Development Plan (PDP)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1520190" y="2207686"/>
            <a:ext cx="792300" cy="744900"/>
          </a:xfrm>
          <a:prstGeom prst="ellipse">
            <a:avLst/>
          </a:prstGeom>
          <a:noFill/>
          <a:ln cap="flat" cmpd="sng" w="28575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oxima Nova"/>
              <a:buNone/>
            </a:pPr>
            <a:r>
              <a:rPr b="1" lang="en-US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1520190" y="3469417"/>
            <a:ext cx="792197" cy="744750"/>
          </a:xfrm>
          <a:prstGeom prst="ellipse">
            <a:avLst/>
          </a:prstGeom>
          <a:noFill/>
          <a:ln cap="flat" cmpd="sng" w="28575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oxima Nova"/>
              <a:buNone/>
            </a:pPr>
            <a:r>
              <a:rPr b="1" lang="en-US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f1d2b6899_1_11"/>
          <p:cNvSpPr txBox="1"/>
          <p:nvPr>
            <p:ph idx="1" type="body"/>
          </p:nvPr>
        </p:nvSpPr>
        <p:spPr>
          <a:xfrm>
            <a:off x="2302649" y="1851774"/>
            <a:ext cx="75867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Course Overview, House Rules, Protocols and Pre-Test</a:t>
            </a:r>
            <a:endParaRPr/>
          </a:p>
        </p:txBody>
      </p:sp>
      <p:pic>
        <p:nvPicPr>
          <p:cNvPr id="181" name="Google Shape;181;g26f1d2b6899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937" y="5389125"/>
            <a:ext cx="5896126" cy="7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 txBox="1"/>
          <p:nvPr>
            <p:ph idx="1" type="body"/>
          </p:nvPr>
        </p:nvSpPr>
        <p:spPr>
          <a:xfrm>
            <a:off x="2553712" y="1851780"/>
            <a:ext cx="7084576" cy="118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4054"/>
              <a:buNone/>
            </a:pPr>
            <a:r>
              <a:rPr lang="en-US"/>
              <a:t>Technical Course on Impact Evaluation</a:t>
            </a:r>
            <a:endParaRPr/>
          </a:p>
        </p:txBody>
      </p:sp>
      <p:sp>
        <p:nvSpPr>
          <p:cNvPr id="187" name="Google Shape;187;p12"/>
          <p:cNvSpPr txBox="1"/>
          <p:nvPr>
            <p:ph idx="2" type="body"/>
          </p:nvPr>
        </p:nvSpPr>
        <p:spPr>
          <a:xfrm>
            <a:off x="3481330" y="3150154"/>
            <a:ext cx="5096352" cy="557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b="1" lang="en-US" sz="4000">
                <a:solidFill>
                  <a:srgbClr val="595959"/>
                </a:solidFill>
              </a:rPr>
              <a:t>Course Overview</a:t>
            </a:r>
            <a:endParaRPr/>
          </a:p>
        </p:txBody>
      </p:sp>
      <p:grpSp>
        <p:nvGrpSpPr>
          <p:cNvPr id="188" name="Google Shape;188;p12"/>
          <p:cNvGrpSpPr/>
          <p:nvPr/>
        </p:nvGrpSpPr>
        <p:grpSpPr>
          <a:xfrm>
            <a:off x="2357718" y="5852332"/>
            <a:ext cx="7368988" cy="457028"/>
            <a:chOff x="2357718" y="5852332"/>
            <a:chExt cx="7368988" cy="457028"/>
          </a:xfrm>
        </p:grpSpPr>
        <p:sp>
          <p:nvSpPr>
            <p:cNvPr id="189" name="Google Shape;189;p12"/>
            <p:cNvSpPr/>
            <p:nvPr/>
          </p:nvSpPr>
          <p:spPr>
            <a:xfrm>
              <a:off x="2357718" y="5852332"/>
              <a:ext cx="7368988" cy="457028"/>
            </a:xfrm>
            <a:prstGeom prst="rect">
              <a:avLst/>
            </a:prstGeom>
            <a:solidFill>
              <a:srgbClr val="F8D889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 txBox="1"/>
            <p:nvPr/>
          </p:nvSpPr>
          <p:spPr>
            <a:xfrm>
              <a:off x="2593888" y="5896200"/>
              <a:ext cx="6896647" cy="369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5469C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rgbClr val="05469C"/>
                  </a:solidFill>
                  <a:latin typeface="Calibri"/>
                  <a:ea typeface="Calibri"/>
                  <a:cs typeface="Calibri"/>
                  <a:sym typeface="Calibri"/>
                </a:rPr>
                <a:t>April 22 – May 3, 2024, Citadines Millennium Ortigas, Ortigas Center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/>
          <p:nvPr>
            <p:ph idx="1" type="body"/>
          </p:nvPr>
        </p:nvSpPr>
        <p:spPr>
          <a:xfrm>
            <a:off x="1492481" y="2859867"/>
            <a:ext cx="8920163" cy="891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 sz="8800"/>
              <a:t>House Rules</a:t>
            </a:r>
            <a:endParaRPr sz="8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/>
          <p:nvPr>
            <p:ph type="title"/>
          </p:nvPr>
        </p:nvSpPr>
        <p:spPr>
          <a:xfrm>
            <a:off x="838200" y="251750"/>
            <a:ext cx="10515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000"/>
              <a:buFont typeface="Proxima Nova"/>
              <a:buNone/>
            </a:pPr>
            <a:r>
              <a:rPr lang="en-US"/>
              <a:t>Session Proper</a:t>
            </a:r>
            <a:endParaRPr sz="2800"/>
          </a:p>
        </p:txBody>
      </p:sp>
      <p:sp>
        <p:nvSpPr>
          <p:cNvPr id="201" name="Google Shape;201;p14"/>
          <p:cNvSpPr txBox="1"/>
          <p:nvPr>
            <p:ph idx="1" type="body"/>
          </p:nvPr>
        </p:nvSpPr>
        <p:spPr>
          <a:xfrm>
            <a:off x="838200" y="1177125"/>
            <a:ext cx="10515600" cy="3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US" sz="2400"/>
              <a:t>Join the </a:t>
            </a:r>
            <a:r>
              <a:rPr b="1" lang="en-US" sz="2400"/>
              <a:t>Google Classroom.</a:t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US" sz="2400"/>
              <a:t>Be </a:t>
            </a:r>
            <a:r>
              <a:rPr b="1" lang="en-US" sz="2400"/>
              <a:t>punctual</a:t>
            </a:r>
            <a:r>
              <a:rPr lang="en-US" sz="2400"/>
              <a:t>. Registration starts at </a:t>
            </a:r>
            <a:r>
              <a:rPr b="1" lang="en-US" sz="2400"/>
              <a:t>8:00</a:t>
            </a:r>
            <a:r>
              <a:rPr lang="en-US" sz="2400"/>
              <a:t> everyday. Sessions will begin promptly at </a:t>
            </a:r>
            <a:r>
              <a:rPr b="1" lang="en-US" sz="2400"/>
              <a:t>8:15.</a:t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US" sz="2400"/>
              <a:t>Observe </a:t>
            </a:r>
            <a:r>
              <a:rPr b="1" lang="en-US" sz="2400"/>
              <a:t>proper dress code </a:t>
            </a:r>
            <a:r>
              <a:rPr lang="en-US" sz="2400"/>
              <a:t>(smart or business casual).</a:t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US" sz="2400"/>
              <a:t>Keep your mobile phones on </a:t>
            </a:r>
            <a:r>
              <a:rPr b="1" lang="en-US" sz="2400"/>
              <a:t>silent mode</a:t>
            </a:r>
            <a:r>
              <a:rPr lang="en-US" sz="2400"/>
              <a:t>. When taking calls, kindly step outside of the function room.</a:t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b="1" lang="en-US" sz="2400"/>
              <a:t>Listen and participate </a:t>
            </a:r>
            <a:r>
              <a:rPr lang="en-US" sz="2400"/>
              <a:t>actively.</a:t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US" sz="2400"/>
              <a:t>Avoid </a:t>
            </a:r>
            <a:r>
              <a:rPr b="1" lang="en-US" sz="2400"/>
              <a:t>unnecessary chatter </a:t>
            </a:r>
            <a:r>
              <a:rPr lang="en-US" sz="2400"/>
              <a:t>during lectures.</a:t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b="1" lang="en-US" sz="2400"/>
              <a:t>Respect</a:t>
            </a:r>
            <a:r>
              <a:rPr lang="en-US" sz="2400"/>
              <a:t> each other at all time.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/>
          <p:nvPr>
            <p:ph type="title"/>
          </p:nvPr>
        </p:nvSpPr>
        <p:spPr>
          <a:xfrm>
            <a:off x="838200" y="454073"/>
            <a:ext cx="10515600" cy="916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000"/>
              <a:buFont typeface="Proxima Nova"/>
              <a:buNone/>
            </a:pPr>
            <a:r>
              <a:rPr lang="en-US" sz="6000"/>
              <a:t>Certificates</a:t>
            </a:r>
            <a:endParaRPr/>
          </a:p>
        </p:txBody>
      </p:sp>
      <p:sp>
        <p:nvSpPr>
          <p:cNvPr id="207" name="Google Shape;207;p15"/>
          <p:cNvSpPr txBox="1"/>
          <p:nvPr>
            <p:ph idx="1" type="body"/>
          </p:nvPr>
        </p:nvSpPr>
        <p:spPr>
          <a:xfrm>
            <a:off x="757942" y="1603278"/>
            <a:ext cx="10515600" cy="1005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Certificate of Completion will be awarded to participants who successfully 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attended all sessions and submitted all required outputs.</a:t>
            </a:r>
            <a:endParaRPr/>
          </a:p>
        </p:txBody>
      </p:sp>
      <p:graphicFrame>
        <p:nvGraphicFramePr>
          <p:cNvPr id="208" name="Google Shape;208;p15"/>
          <p:cNvGraphicFramePr/>
          <p:nvPr/>
        </p:nvGraphicFramePr>
        <p:xfrm>
          <a:off x="2674905" y="26090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{945BEB54-5346-4C76-BB62-A35A591AC62D}</a:tableStyleId>
              </a:tblPr>
              <a:tblGrid>
                <a:gridCol w="2121025"/>
                <a:gridCol w="45606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400"/>
                        <a:buFont typeface="Proxima Nova"/>
                        <a:buNone/>
                      </a:pPr>
                      <a:r>
                        <a:rPr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Certificate of Completion </a:t>
                      </a:r>
                      <a:endParaRPr sz="2400" u="none" cap="none" strike="noStrike">
                        <a:solidFill>
                          <a:srgbClr val="0070C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57070"/>
                        </a:buClr>
                        <a:buSzPts val="2400"/>
                        <a:buFont typeface="Proxima Nova"/>
                        <a:buChar char="-"/>
                      </a:pPr>
                      <a:r>
                        <a:rPr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Present in </a:t>
                      </a:r>
                      <a:r>
                        <a:rPr b="1"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all sessions</a:t>
                      </a:r>
                      <a:endParaRPr sz="1800" u="none" cap="none" strike="noStrike">
                        <a:solidFill>
                          <a:srgbClr val="0070C0"/>
                        </a:solidFill>
                      </a:endParaRPr>
                    </a:p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57070"/>
                        </a:buClr>
                        <a:buSzPts val="2400"/>
                        <a:buFont typeface="Proxima Nova"/>
                        <a:buChar char="-"/>
                      </a:pPr>
                      <a:r>
                        <a:rPr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Submitted training output</a:t>
                      </a:r>
                      <a:endParaRPr sz="1800" u="none" cap="none" strike="noStrike">
                        <a:solidFill>
                          <a:srgbClr val="0070C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22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400"/>
                        <a:buFont typeface="Proxima Nova"/>
                        <a:buNone/>
                      </a:pPr>
                      <a:r>
                        <a:rPr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Certificate of Participation</a:t>
                      </a:r>
                      <a:endParaRPr sz="1800" u="none" cap="none" strike="noStrike">
                        <a:solidFill>
                          <a:srgbClr val="0070C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57070"/>
                        </a:buClr>
                        <a:buSzPts val="2400"/>
                        <a:buFont typeface="Proxima Nova"/>
                        <a:buChar char="-"/>
                      </a:pPr>
                      <a:r>
                        <a:rPr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Present in </a:t>
                      </a:r>
                      <a:r>
                        <a:rPr b="1"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6-9 sessions</a:t>
                      </a:r>
                      <a:endParaRPr sz="1800" u="none" cap="none" strike="noStrike">
                        <a:solidFill>
                          <a:srgbClr val="0070C0"/>
                        </a:solidFill>
                      </a:endParaRPr>
                    </a:p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57070"/>
                        </a:buClr>
                        <a:buSzPts val="2400"/>
                        <a:buFont typeface="Proxima Nova"/>
                        <a:buChar char="-"/>
                      </a:pPr>
                      <a:r>
                        <a:rPr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Submitted training output</a:t>
                      </a:r>
                      <a:endParaRPr sz="1800" u="none" cap="none" strike="noStrike">
                        <a:solidFill>
                          <a:srgbClr val="0070C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400"/>
                        <a:buFont typeface="Proxima Nova"/>
                        <a:buNone/>
                      </a:pPr>
                      <a:r>
                        <a:rPr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Certificate of Appearance</a:t>
                      </a:r>
                      <a:endParaRPr sz="1800" u="none" cap="none" strike="noStrike">
                        <a:solidFill>
                          <a:srgbClr val="0070C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57070"/>
                        </a:buClr>
                        <a:buSzPts val="2400"/>
                        <a:buFont typeface="Proxima Nova"/>
                        <a:buChar char="-"/>
                      </a:pPr>
                      <a:r>
                        <a:rPr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Present in </a:t>
                      </a:r>
                      <a:r>
                        <a:rPr b="1"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 sessions or less</a:t>
                      </a:r>
                      <a:endParaRPr sz="1800" u="none" cap="none" strike="noStrike">
                        <a:solidFill>
                          <a:srgbClr val="0070C0"/>
                        </a:solidFill>
                      </a:endParaRPr>
                    </a:p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57070"/>
                        </a:buClr>
                        <a:buSzPts val="2400"/>
                        <a:buFont typeface="Proxima Nova"/>
                        <a:buChar char="-"/>
                      </a:pPr>
                      <a:r>
                        <a:rPr lang="en-US" sz="2400" u="none" cap="none" strike="noStrike">
                          <a:solidFill>
                            <a:srgbClr val="0070C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Submitted training output</a:t>
                      </a:r>
                      <a:endParaRPr sz="1800" u="none" cap="none" strike="noStrike">
                        <a:solidFill>
                          <a:srgbClr val="0070C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/>
          <p:nvPr>
            <p:ph type="title"/>
          </p:nvPr>
        </p:nvSpPr>
        <p:spPr>
          <a:xfrm>
            <a:off x="838200" y="681037"/>
            <a:ext cx="10515600" cy="1105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000"/>
              <a:buFont typeface="Proxima Nova"/>
              <a:buNone/>
            </a:pPr>
            <a:r>
              <a:rPr lang="en-US" sz="6000"/>
              <a:t>Health and Safety Protocols</a:t>
            </a:r>
            <a:endParaRPr/>
          </a:p>
        </p:txBody>
      </p:sp>
      <p:sp>
        <p:nvSpPr>
          <p:cNvPr id="214" name="Google Shape;214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US"/>
              <a:t>Wearing of facemask is </a:t>
            </a:r>
            <a:r>
              <a:rPr b="1" lang="en-US"/>
              <a:t>encouraged, </a:t>
            </a:r>
            <a:r>
              <a:rPr lang="en-US"/>
              <a:t>especially when not eating, presenting, or discussing.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US"/>
              <a:t>As much as possible, </a:t>
            </a:r>
            <a:r>
              <a:rPr b="1" lang="en-US"/>
              <a:t>refrain from leaving the hotel premises </a:t>
            </a:r>
            <a:r>
              <a:rPr lang="en-US"/>
              <a:t>after each session.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/>
          <p:nvPr>
            <p:ph type="title"/>
          </p:nvPr>
        </p:nvSpPr>
        <p:spPr>
          <a:xfrm>
            <a:off x="838200" y="681037"/>
            <a:ext cx="10515600" cy="103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000"/>
              <a:buFont typeface="Proxima Nova"/>
              <a:buNone/>
            </a:pPr>
            <a:r>
              <a:rPr lang="en-US" sz="6000"/>
              <a:t>Meals</a:t>
            </a:r>
            <a:endParaRPr/>
          </a:p>
        </p:txBody>
      </p:sp>
      <p:sp>
        <p:nvSpPr>
          <p:cNvPr id="220" name="Google Shape;220;p17"/>
          <p:cNvSpPr txBox="1"/>
          <p:nvPr>
            <p:ph idx="1" type="body"/>
          </p:nvPr>
        </p:nvSpPr>
        <p:spPr>
          <a:xfrm>
            <a:off x="838200" y="1825625"/>
            <a:ext cx="10515600" cy="2988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US" sz="3200"/>
              <a:t>Breakfast - 6:00am - 10:00am (Hotel Restaurant)</a:t>
            </a:r>
            <a:endParaRPr b="1" sz="32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US" sz="3200"/>
              <a:t>Lunch - 12:00nn - 01:00pm (Picasso Function Room)</a:t>
            </a:r>
            <a:endParaRPr sz="32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3200"/>
              <a:t>Dinner - 06:00pm - 09:00pm (Picasso Function Room)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>
            <p:ph type="title"/>
          </p:nvPr>
        </p:nvSpPr>
        <p:spPr>
          <a:xfrm>
            <a:off x="838200" y="1773057"/>
            <a:ext cx="10515600" cy="2350800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xima Nova"/>
              <a:buNone/>
            </a:pPr>
            <a:r>
              <a:rPr lang="en-US" sz="6000"/>
              <a:t>SAFETY AND SECURITY PROTOCOLS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f1d2b67f2_0_0"/>
          <p:cNvSpPr txBox="1"/>
          <p:nvPr>
            <p:ph type="title"/>
          </p:nvPr>
        </p:nvSpPr>
        <p:spPr>
          <a:xfrm>
            <a:off x="831850" y="1559357"/>
            <a:ext cx="10515600" cy="2350800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xima Nova"/>
              <a:buNone/>
            </a:pPr>
            <a:r>
              <a:rPr lang="en-US" sz="6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Pre-Test QR Code</a:t>
            </a:r>
            <a:endParaRPr sz="6000"/>
          </a:p>
        </p:txBody>
      </p:sp>
      <p:sp>
        <p:nvSpPr>
          <p:cNvPr id="233" name="Google Shape;233;g26f1d2b67f2_0_0"/>
          <p:cNvSpPr txBox="1"/>
          <p:nvPr>
            <p:ph idx="1" type="body"/>
          </p:nvPr>
        </p:nvSpPr>
        <p:spPr>
          <a:xfrm>
            <a:off x="831850" y="4123317"/>
            <a:ext cx="105156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 sz="2800" u="sng">
                <a:solidFill>
                  <a:srgbClr val="0070C0"/>
                </a:solidFill>
              </a:rPr>
              <a:t>pretest.nedacapdev.codes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>
            <p:ph type="title"/>
          </p:nvPr>
        </p:nvSpPr>
        <p:spPr>
          <a:xfrm>
            <a:off x="838200" y="2253674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b="1" lang="en-US" sz="6600"/>
              <a:t>National Anthem</a:t>
            </a:r>
            <a:endParaRPr b="1"/>
          </a:p>
        </p:txBody>
      </p:sp>
      <p:sp>
        <p:nvSpPr>
          <p:cNvPr id="102" name="Google Shape;102;p2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8800"/>
              <a:t>Health Break</a:t>
            </a:r>
            <a:endParaRPr sz="8800"/>
          </a:p>
        </p:txBody>
      </p:sp>
      <p:sp>
        <p:nvSpPr>
          <p:cNvPr id="239" name="Google Shape;239;p19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>
            <p:ph type="title"/>
          </p:nvPr>
        </p:nvSpPr>
        <p:spPr>
          <a:xfrm>
            <a:off x="779929" y="1712792"/>
            <a:ext cx="8107756" cy="1917389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4800"/>
              <a:buFont typeface="Proxima Nova"/>
              <a:buNone/>
            </a:pPr>
            <a:r>
              <a:rPr lang="en-US" sz="4800"/>
              <a:t>Module 1</a:t>
            </a:r>
            <a:br>
              <a:rPr lang="en-US"/>
            </a:br>
            <a:br>
              <a:rPr lang="en-US" sz="4800"/>
            </a:br>
            <a:r>
              <a:rPr lang="en-US" sz="4800"/>
              <a:t>Introduction to Impact Evaluation</a:t>
            </a:r>
            <a:endParaRPr/>
          </a:p>
        </p:txBody>
      </p:sp>
      <p:cxnSp>
        <p:nvCxnSpPr>
          <p:cNvPr id="245" name="Google Shape;245;p20"/>
          <p:cNvCxnSpPr/>
          <p:nvPr/>
        </p:nvCxnSpPr>
        <p:spPr>
          <a:xfrm>
            <a:off x="779929" y="2671487"/>
            <a:ext cx="5256000" cy="0"/>
          </a:xfrm>
          <a:prstGeom prst="straightConnector1">
            <a:avLst/>
          </a:prstGeom>
          <a:noFill/>
          <a:ln cap="flat" cmpd="sng" w="38100">
            <a:solidFill>
              <a:srgbClr val="F8D88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/>
        </p:nvSpPr>
        <p:spPr>
          <a:xfrm>
            <a:off x="5489359" y="1647104"/>
            <a:ext cx="629319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1.1 Impact Evaluation for the Public Sector (What, Why, &amp; When)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5490989" y="3120651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DR. ANICETO C. ORBETA, JR.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5491364" y="3841312"/>
            <a:ext cx="5862885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President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Philippine Institute for Development Studies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254;p21"/>
          <p:cNvGrpSpPr/>
          <p:nvPr/>
        </p:nvGrpSpPr>
        <p:grpSpPr>
          <a:xfrm>
            <a:off x="576456" y="961547"/>
            <a:ext cx="4465000" cy="4488179"/>
            <a:chOff x="516877" y="1235867"/>
            <a:chExt cx="4465000" cy="4488179"/>
          </a:xfrm>
        </p:grpSpPr>
        <p:grpSp>
          <p:nvGrpSpPr>
            <p:cNvPr id="255" name="Google Shape;255;p21"/>
            <p:cNvGrpSpPr/>
            <p:nvPr/>
          </p:nvGrpSpPr>
          <p:grpSpPr>
            <a:xfrm>
              <a:off x="516877" y="1235867"/>
              <a:ext cx="4465000" cy="4488179"/>
              <a:chOff x="176532" y="629938"/>
              <a:chExt cx="4465000" cy="4488179"/>
            </a:xfrm>
          </p:grpSpPr>
          <p:pic>
            <p:nvPicPr>
              <p:cNvPr id="256" name="Google Shape;256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7" name="Google Shape;257;p21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A person wearing glasses and a suit&#10;&#10;Description automatically generated with medium confidence" id="258" name="Google Shape;258;p21"/>
            <p:cNvPicPr preferRelativeResize="0"/>
            <p:nvPr/>
          </p:nvPicPr>
          <p:blipFill rotWithShape="1">
            <a:blip r:embed="rId4">
              <a:alphaModFix/>
            </a:blip>
            <a:srcRect b="3551" l="0" r="0" t="5258"/>
            <a:stretch/>
          </p:blipFill>
          <p:spPr>
            <a:xfrm>
              <a:off x="960480" y="1534795"/>
              <a:ext cx="3780416" cy="3720352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Lunch Break</a:t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/>
        </p:nvSpPr>
        <p:spPr>
          <a:xfrm>
            <a:off x="5014707" y="3246617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DR. MARITES M. TIONGCO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5060912" y="3877537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Full Professor and Dean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 La Salle University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College of Economics</a:t>
            </a:r>
            <a:endParaRPr/>
          </a:p>
        </p:txBody>
      </p:sp>
      <p:grpSp>
        <p:nvGrpSpPr>
          <p:cNvPr id="272" name="Google Shape;272;p23"/>
          <p:cNvGrpSpPr/>
          <p:nvPr/>
        </p:nvGrpSpPr>
        <p:grpSpPr>
          <a:xfrm>
            <a:off x="457056" y="898426"/>
            <a:ext cx="4465000" cy="4488179"/>
            <a:chOff x="457056" y="898426"/>
            <a:chExt cx="4465000" cy="4488179"/>
          </a:xfrm>
        </p:grpSpPr>
        <p:grpSp>
          <p:nvGrpSpPr>
            <p:cNvPr id="273" name="Google Shape;273;p23"/>
            <p:cNvGrpSpPr/>
            <p:nvPr/>
          </p:nvGrpSpPr>
          <p:grpSpPr>
            <a:xfrm>
              <a:off x="457056" y="898426"/>
              <a:ext cx="4465000" cy="4488179"/>
              <a:chOff x="176532" y="629938"/>
              <a:chExt cx="4465000" cy="4488179"/>
            </a:xfrm>
          </p:grpSpPr>
          <p:pic>
            <p:nvPicPr>
              <p:cNvPr id="274" name="Google Shape;274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5" name="Google Shape;275;p23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6" name="Google Shape;276;p23"/>
            <p:cNvPicPr preferRelativeResize="0"/>
            <p:nvPr/>
          </p:nvPicPr>
          <p:blipFill rotWithShape="1">
            <a:blip r:embed="rId4">
              <a:alphaModFix/>
            </a:blip>
            <a:srcRect b="11093" l="-4295" r="-12425" t="11094"/>
            <a:stretch/>
          </p:blipFill>
          <p:spPr>
            <a:xfrm>
              <a:off x="886800" y="1335470"/>
              <a:ext cx="3794275" cy="353696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23"/>
          <p:cNvSpPr txBox="1"/>
          <p:nvPr/>
        </p:nvSpPr>
        <p:spPr>
          <a:xfrm>
            <a:off x="5014707" y="1302554"/>
            <a:ext cx="5862885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2.1 Theoretical Framework, Theory of Change (ToC), Formulating Evaluation Questions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E4A9D"/>
                </a:solidFill>
              </a:rPr>
              <a:t>Day 1</a:t>
            </a:r>
            <a:br>
              <a:rPr lang="en-US" sz="4400"/>
            </a:br>
            <a:r>
              <a:rPr lang="en-US" sz="4400">
                <a:solidFill>
                  <a:srgbClr val="C55A11"/>
                </a:solidFill>
              </a:rPr>
              <a:t>Wrap-up and Key Takeaways</a:t>
            </a:r>
            <a:endParaRPr>
              <a:solidFill>
                <a:srgbClr val="C55A11"/>
              </a:solidFill>
            </a:endParaRPr>
          </a:p>
        </p:txBody>
      </p:sp>
      <p:sp>
        <p:nvSpPr>
          <p:cNvPr id="283" name="Google Shape;283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idx="4294967295" type="title"/>
          </p:nvPr>
        </p:nvSpPr>
        <p:spPr>
          <a:xfrm>
            <a:off x="1383000" y="340050"/>
            <a:ext cx="9426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3459">
                <a:solidFill>
                  <a:srgbClr val="05469C"/>
                </a:solidFill>
              </a:rPr>
              <a:t>Day 1 </a:t>
            </a:r>
            <a:endParaRPr b="1" sz="3459">
              <a:solidFill>
                <a:srgbClr val="05469C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3459">
                <a:solidFill>
                  <a:srgbClr val="05469C"/>
                </a:solidFill>
              </a:rPr>
              <a:t>Feedback Forms</a:t>
            </a:r>
            <a:endParaRPr b="1" sz="3459"/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50" y="1486075"/>
            <a:ext cx="2626900" cy="2626900"/>
          </a:xfrm>
          <a:prstGeom prst="rect">
            <a:avLst/>
          </a:prstGeom>
          <a:noFill/>
          <a:ln cap="flat" cmpd="sng" w="9525">
            <a:solidFill>
              <a:srgbClr val="5574B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" name="Google Shape;290;p25"/>
          <p:cNvSpPr txBox="1"/>
          <p:nvPr>
            <p:ph idx="4294967295" type="title"/>
          </p:nvPr>
        </p:nvSpPr>
        <p:spPr>
          <a:xfrm>
            <a:off x="1092000" y="4265375"/>
            <a:ext cx="4043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2460"/>
              <a:t>Session 1.1</a:t>
            </a:r>
            <a:endParaRPr b="1" sz="246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2460"/>
              <a:t>Dr. Aniceto Orbeta</a:t>
            </a:r>
            <a:endParaRPr b="1" sz="2460"/>
          </a:p>
        </p:txBody>
      </p:sp>
      <p:pic>
        <p:nvPicPr>
          <p:cNvPr id="291" name="Google Shape;2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100" y="1486075"/>
            <a:ext cx="2626900" cy="2626900"/>
          </a:xfrm>
          <a:prstGeom prst="rect">
            <a:avLst/>
          </a:prstGeom>
          <a:noFill/>
          <a:ln cap="flat" cmpd="sng" w="9525">
            <a:solidFill>
              <a:srgbClr val="5574B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p25"/>
          <p:cNvSpPr txBox="1"/>
          <p:nvPr>
            <p:ph idx="4294967295" type="title"/>
          </p:nvPr>
        </p:nvSpPr>
        <p:spPr>
          <a:xfrm>
            <a:off x="7473850" y="4265375"/>
            <a:ext cx="4043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2460"/>
              <a:t>Session 2.1</a:t>
            </a:r>
            <a:endParaRPr b="1" sz="246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2460"/>
              <a:t>Dr. Marites Tiongco</a:t>
            </a:r>
            <a:endParaRPr b="1" sz="246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670485" y="1824394"/>
            <a:ext cx="6321986" cy="1917389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4800"/>
              <a:buFont typeface="Proxima Nova"/>
              <a:buNone/>
            </a:pPr>
            <a:r>
              <a:rPr lang="en-US" sz="4800"/>
              <a:t>Module 2</a:t>
            </a:r>
            <a:br>
              <a:rPr lang="en-US"/>
            </a:br>
            <a:br>
              <a:rPr lang="en-US" sz="4800"/>
            </a:br>
            <a:r>
              <a:rPr lang="en-US" sz="4800"/>
              <a:t>Preparation for an Impact Evaluation</a:t>
            </a:r>
            <a:endParaRPr/>
          </a:p>
        </p:txBody>
      </p:sp>
      <p:cxnSp>
        <p:nvCxnSpPr>
          <p:cNvPr id="298" name="Google Shape;298;p26"/>
          <p:cNvCxnSpPr/>
          <p:nvPr/>
        </p:nvCxnSpPr>
        <p:spPr>
          <a:xfrm>
            <a:off x="779929" y="2671487"/>
            <a:ext cx="5256000" cy="0"/>
          </a:xfrm>
          <a:prstGeom prst="straightConnector1">
            <a:avLst/>
          </a:prstGeom>
          <a:noFill/>
          <a:ln cap="flat" cmpd="sng" w="38100">
            <a:solidFill>
              <a:srgbClr val="F8D88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/>
        </p:nvSpPr>
        <p:spPr>
          <a:xfrm>
            <a:off x="5064614" y="3027663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DR. MARITES M. TIONGCO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110819" y="3658583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Full Professor and Dean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 La Salle University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College of Economics</a:t>
            </a:r>
            <a:endParaRPr/>
          </a:p>
        </p:txBody>
      </p:sp>
      <p:grpSp>
        <p:nvGrpSpPr>
          <p:cNvPr id="306" name="Google Shape;306;p27"/>
          <p:cNvGrpSpPr/>
          <p:nvPr/>
        </p:nvGrpSpPr>
        <p:grpSpPr>
          <a:xfrm>
            <a:off x="457056" y="898426"/>
            <a:ext cx="4465000" cy="4488179"/>
            <a:chOff x="457056" y="898426"/>
            <a:chExt cx="4465000" cy="4488179"/>
          </a:xfrm>
        </p:grpSpPr>
        <p:grpSp>
          <p:nvGrpSpPr>
            <p:cNvPr id="307" name="Google Shape;307;p27"/>
            <p:cNvGrpSpPr/>
            <p:nvPr/>
          </p:nvGrpSpPr>
          <p:grpSpPr>
            <a:xfrm>
              <a:off x="457056" y="898426"/>
              <a:ext cx="4465000" cy="4488179"/>
              <a:chOff x="176532" y="629938"/>
              <a:chExt cx="4465000" cy="4488179"/>
            </a:xfrm>
          </p:grpSpPr>
          <p:pic>
            <p:nvPicPr>
              <p:cNvPr id="308" name="Google Shape;308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9" name="Google Shape;309;p27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10" name="Google Shape;310;p27"/>
            <p:cNvPicPr preferRelativeResize="0"/>
            <p:nvPr/>
          </p:nvPicPr>
          <p:blipFill rotWithShape="1">
            <a:blip r:embed="rId4">
              <a:alphaModFix/>
            </a:blip>
            <a:srcRect b="11093" l="-4295" r="-12425" t="11094"/>
            <a:stretch/>
          </p:blipFill>
          <p:spPr>
            <a:xfrm>
              <a:off x="886800" y="1335470"/>
              <a:ext cx="3794275" cy="353696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27"/>
          <p:cNvSpPr txBox="1"/>
          <p:nvPr/>
        </p:nvSpPr>
        <p:spPr>
          <a:xfrm>
            <a:off x="5014707" y="1335470"/>
            <a:ext cx="5862885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WORKSHOP 2.1 Developing Theory of Change (ToC) and Research Questions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Health Break</a:t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335351" y="2938220"/>
            <a:ext cx="6815044" cy="981559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000"/>
              <a:buFont typeface="Proxima Nova"/>
              <a:buNone/>
            </a:pPr>
            <a:r>
              <a:rPr lang="en-US" sz="6000"/>
              <a:t>Acknowledgments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f1d2b6899_4_16"/>
          <p:cNvSpPr txBox="1"/>
          <p:nvPr>
            <p:ph type="title"/>
          </p:nvPr>
        </p:nvSpPr>
        <p:spPr>
          <a:xfrm>
            <a:off x="831850" y="1745677"/>
            <a:ext cx="10515600" cy="2350800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 u="sng">
                <a:solidFill>
                  <a:schemeClr val="hlink"/>
                </a:solidFill>
                <a:hlinkClick r:id="rId3"/>
              </a:rPr>
              <a:t>Jeopardy!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Lunch Break</a:t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5064614" y="3027663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ADRIAN MATTHEW G. GLOVA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5110819" y="3658583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Assistant Professor</a:t>
            </a:r>
            <a:b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University of the Philippines </a:t>
            </a:r>
            <a:b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School of Statistics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0"/>
          <p:cNvSpPr txBox="1"/>
          <p:nvPr/>
        </p:nvSpPr>
        <p:spPr>
          <a:xfrm>
            <a:off x="5064614" y="1684066"/>
            <a:ext cx="586288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2.2 Indicators and 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30"/>
          <p:cNvGrpSpPr/>
          <p:nvPr/>
        </p:nvGrpSpPr>
        <p:grpSpPr>
          <a:xfrm>
            <a:off x="457056" y="898426"/>
            <a:ext cx="4465000" cy="4488179"/>
            <a:chOff x="457056" y="898426"/>
            <a:chExt cx="4465000" cy="4488179"/>
          </a:xfrm>
        </p:grpSpPr>
        <p:grpSp>
          <p:nvGrpSpPr>
            <p:cNvPr id="338" name="Google Shape;338;p30"/>
            <p:cNvGrpSpPr/>
            <p:nvPr/>
          </p:nvGrpSpPr>
          <p:grpSpPr>
            <a:xfrm>
              <a:off x="457056" y="898426"/>
              <a:ext cx="4465000" cy="4488179"/>
              <a:chOff x="176532" y="629938"/>
              <a:chExt cx="4465000" cy="4488179"/>
            </a:xfrm>
          </p:grpSpPr>
          <p:pic>
            <p:nvPicPr>
              <p:cNvPr id="339" name="Google Shape;339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0" name="Google Shape;340;p30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1" name="Google Shape;341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840595" y="1147483"/>
              <a:ext cx="3840480" cy="3711388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E4A9D"/>
                </a:solidFill>
              </a:rPr>
              <a:t>Day 2</a:t>
            </a:r>
            <a:br>
              <a:rPr lang="en-US" sz="4400"/>
            </a:br>
            <a:r>
              <a:rPr lang="en-US" sz="4400">
                <a:solidFill>
                  <a:srgbClr val="C55A11"/>
                </a:solidFill>
              </a:rPr>
              <a:t>Wrap-up and Key Takeaways</a:t>
            </a:r>
            <a:endParaRPr>
              <a:solidFill>
                <a:srgbClr val="C55A11"/>
              </a:solidFill>
            </a:endParaRPr>
          </a:p>
        </p:txBody>
      </p:sp>
      <p:sp>
        <p:nvSpPr>
          <p:cNvPr id="347" name="Google Shape;34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f1d2b6899_4_6"/>
          <p:cNvSpPr txBox="1"/>
          <p:nvPr>
            <p:ph idx="4294967295" type="title"/>
          </p:nvPr>
        </p:nvSpPr>
        <p:spPr>
          <a:xfrm>
            <a:off x="1383000" y="340050"/>
            <a:ext cx="9426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3459">
                <a:solidFill>
                  <a:srgbClr val="05469C"/>
                </a:solidFill>
              </a:rPr>
              <a:t>Day 2 </a:t>
            </a:r>
            <a:endParaRPr b="1" sz="3459">
              <a:solidFill>
                <a:srgbClr val="05469C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3459">
                <a:solidFill>
                  <a:srgbClr val="05469C"/>
                </a:solidFill>
              </a:rPr>
              <a:t>Feedback Forms</a:t>
            </a:r>
            <a:endParaRPr b="1" sz="3459"/>
          </a:p>
        </p:txBody>
      </p:sp>
      <p:pic>
        <p:nvPicPr>
          <p:cNvPr id="353" name="Google Shape;353;g26f1d2b6899_4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50" y="1486075"/>
            <a:ext cx="2626900" cy="2626900"/>
          </a:xfrm>
          <a:prstGeom prst="rect">
            <a:avLst/>
          </a:prstGeom>
          <a:noFill/>
          <a:ln cap="flat" cmpd="sng" w="9525">
            <a:solidFill>
              <a:srgbClr val="5574B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g26f1d2b6899_4_6"/>
          <p:cNvSpPr txBox="1"/>
          <p:nvPr>
            <p:ph idx="4294967295" type="title"/>
          </p:nvPr>
        </p:nvSpPr>
        <p:spPr>
          <a:xfrm>
            <a:off x="1092000" y="4265375"/>
            <a:ext cx="4043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2460"/>
              <a:t>Workshop </a:t>
            </a:r>
            <a:r>
              <a:rPr b="1" lang="en-US" sz="2460"/>
              <a:t>2.1</a:t>
            </a:r>
            <a:endParaRPr b="1" sz="24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2460"/>
              <a:t>Dr. Marites Tiongco</a:t>
            </a:r>
            <a:endParaRPr b="1" sz="2460"/>
          </a:p>
        </p:txBody>
      </p:sp>
      <p:pic>
        <p:nvPicPr>
          <p:cNvPr id="355" name="Google Shape;355;g26f1d2b6899_4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100" y="1486075"/>
            <a:ext cx="2626900" cy="2626900"/>
          </a:xfrm>
          <a:prstGeom prst="rect">
            <a:avLst/>
          </a:prstGeom>
          <a:noFill/>
          <a:ln cap="flat" cmpd="sng" w="9525">
            <a:solidFill>
              <a:srgbClr val="5574B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" name="Google Shape;356;g26f1d2b6899_4_6"/>
          <p:cNvSpPr txBox="1"/>
          <p:nvPr>
            <p:ph idx="4294967295" type="title"/>
          </p:nvPr>
        </p:nvSpPr>
        <p:spPr>
          <a:xfrm>
            <a:off x="7473850" y="4265375"/>
            <a:ext cx="4043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2460"/>
              <a:t>Session 2.2</a:t>
            </a:r>
            <a:endParaRPr b="1" sz="246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3960"/>
              <a:buFont typeface="Proxima Nova"/>
              <a:buNone/>
            </a:pPr>
            <a:r>
              <a:rPr b="1" lang="en-US" sz="2460"/>
              <a:t>Mr. Adrian Glova</a:t>
            </a:r>
            <a:endParaRPr b="1" sz="2460"/>
          </a:p>
        </p:txBody>
      </p:sp>
      <p:pic>
        <p:nvPicPr>
          <p:cNvPr id="357" name="Google Shape;357;g26f1d2b6899_4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0250" y="1486075"/>
            <a:ext cx="2626900" cy="26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6f1d2b6899_4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2100" y="1486075"/>
            <a:ext cx="2626900" cy="26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6f1d2b6899_4_21"/>
          <p:cNvSpPr txBox="1"/>
          <p:nvPr>
            <p:ph type="title"/>
          </p:nvPr>
        </p:nvSpPr>
        <p:spPr>
          <a:xfrm>
            <a:off x="838200" y="1046651"/>
            <a:ext cx="10515600" cy="1061700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Answer this form!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/>
        </p:nvSpPr>
        <p:spPr>
          <a:xfrm>
            <a:off x="5064614" y="3027663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ADRIAN MATTHEW G. GLOVA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5110819" y="3658583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Assistant Professor</a:t>
            </a:r>
            <a:b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University of the Philippines </a:t>
            </a:r>
            <a:b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School of Statistics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5064614" y="1501186"/>
            <a:ext cx="5862885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WORKSHOP 2.2 Research Hypotheses, Indicators, Data Collection Plan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372;p33"/>
          <p:cNvGrpSpPr/>
          <p:nvPr/>
        </p:nvGrpSpPr>
        <p:grpSpPr>
          <a:xfrm>
            <a:off x="457056" y="898426"/>
            <a:ext cx="4465000" cy="4488179"/>
            <a:chOff x="457056" y="898426"/>
            <a:chExt cx="4465000" cy="4488179"/>
          </a:xfrm>
        </p:grpSpPr>
        <p:grpSp>
          <p:nvGrpSpPr>
            <p:cNvPr id="373" name="Google Shape;373;p33"/>
            <p:cNvGrpSpPr/>
            <p:nvPr/>
          </p:nvGrpSpPr>
          <p:grpSpPr>
            <a:xfrm>
              <a:off x="457056" y="898426"/>
              <a:ext cx="4465000" cy="4488179"/>
              <a:chOff x="176532" y="629938"/>
              <a:chExt cx="4465000" cy="4488179"/>
            </a:xfrm>
          </p:grpSpPr>
          <p:pic>
            <p:nvPicPr>
              <p:cNvPr id="374" name="Google Shape;374;p33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5" name="Google Shape;375;p33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76" name="Google Shape;376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840595" y="1147483"/>
              <a:ext cx="3840480" cy="3711388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Health Break</a:t>
            </a:r>
            <a:endParaRPr/>
          </a:p>
        </p:txBody>
      </p:sp>
      <p:sp>
        <p:nvSpPr>
          <p:cNvPr id="382" name="Google Shape;382;p34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Lunch Break</a:t>
            </a:r>
            <a:endParaRPr/>
          </a:p>
        </p:txBody>
      </p:sp>
      <p:sp>
        <p:nvSpPr>
          <p:cNvPr id="388" name="Google Shape;388;p35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/>
        </p:nvSpPr>
        <p:spPr>
          <a:xfrm>
            <a:off x="5064614" y="3027663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DR. ALELLIE B. SOBREVIÑAS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5064614" y="3672151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Associate Professor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 La Salle University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School of Economics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5064614" y="1501186"/>
            <a:ext cx="5862885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WORKSHOP 2.2 Research Hypotheses, Indicators, Data Collection Plan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36"/>
          <p:cNvGrpSpPr/>
          <p:nvPr/>
        </p:nvGrpSpPr>
        <p:grpSpPr>
          <a:xfrm>
            <a:off x="457056" y="898426"/>
            <a:ext cx="4465000" cy="4488179"/>
            <a:chOff x="457056" y="898426"/>
            <a:chExt cx="4465000" cy="4488179"/>
          </a:xfrm>
        </p:grpSpPr>
        <p:grpSp>
          <p:nvGrpSpPr>
            <p:cNvPr id="398" name="Google Shape;398;p36"/>
            <p:cNvGrpSpPr/>
            <p:nvPr/>
          </p:nvGrpSpPr>
          <p:grpSpPr>
            <a:xfrm>
              <a:off x="457056" y="898426"/>
              <a:ext cx="4465000" cy="4488179"/>
              <a:chOff x="176532" y="629938"/>
              <a:chExt cx="4465000" cy="4488179"/>
            </a:xfrm>
          </p:grpSpPr>
          <p:pic>
            <p:nvPicPr>
              <p:cNvPr id="399" name="Google Shape;399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0" name="Google Shape;400;p36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01" name="Google Shape;401;p36"/>
            <p:cNvPicPr preferRelativeResize="0"/>
            <p:nvPr/>
          </p:nvPicPr>
          <p:blipFill rotWithShape="1">
            <a:blip r:embed="rId4">
              <a:alphaModFix/>
            </a:blip>
            <a:srcRect b="15524" l="0" r="0" t="6768"/>
            <a:stretch/>
          </p:blipFill>
          <p:spPr>
            <a:xfrm>
              <a:off x="840595" y="1182888"/>
              <a:ext cx="3840480" cy="3696811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/>
        </p:nvSpPr>
        <p:spPr>
          <a:xfrm>
            <a:off x="5471763" y="1720879"/>
            <a:ext cx="3589109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oxima Nova"/>
              <a:buNone/>
            </a:pPr>
            <a:r>
              <a:rPr lang="en-US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Opening Remarks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5471763" y="2918360"/>
            <a:ext cx="672023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4400"/>
              <a:buFont typeface="Proxima Nova"/>
              <a:buNone/>
            </a:pPr>
            <a:r>
              <a:rPr b="1" lang="en-US" sz="44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RODERICK M. PLANTA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5471763" y="3687761"/>
            <a:ext cx="659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Assistant Secretary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National Economic and Development Authority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Investment Programming Group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4"/>
          <p:cNvGrpSpPr/>
          <p:nvPr/>
        </p:nvGrpSpPr>
        <p:grpSpPr>
          <a:xfrm>
            <a:off x="519489" y="914036"/>
            <a:ext cx="4465000" cy="4488179"/>
            <a:chOff x="519489" y="914036"/>
            <a:chExt cx="4465000" cy="4488179"/>
          </a:xfrm>
        </p:grpSpPr>
        <p:grpSp>
          <p:nvGrpSpPr>
            <p:cNvPr id="117" name="Google Shape;117;p4"/>
            <p:cNvGrpSpPr/>
            <p:nvPr/>
          </p:nvGrpSpPr>
          <p:grpSpPr>
            <a:xfrm>
              <a:off x="519489" y="914036"/>
              <a:ext cx="4465000" cy="4488179"/>
              <a:chOff x="176532" y="629938"/>
              <a:chExt cx="4465000" cy="4488179"/>
            </a:xfrm>
          </p:grpSpPr>
          <p:pic>
            <p:nvPicPr>
              <p:cNvPr id="118" name="Google Shape;118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" name="Google Shape;119;p4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0" name="Google Shape;120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1882" y="1135842"/>
              <a:ext cx="3922772" cy="3814861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E4A9D"/>
                </a:solidFill>
              </a:rPr>
              <a:t>Day 3</a:t>
            </a:r>
            <a:br>
              <a:rPr lang="en-US" sz="4400"/>
            </a:br>
            <a:r>
              <a:rPr lang="en-US" sz="4400">
                <a:solidFill>
                  <a:srgbClr val="C55A11"/>
                </a:solidFill>
              </a:rPr>
              <a:t>Wrap-up and Key Takeaways</a:t>
            </a:r>
            <a:endParaRPr>
              <a:solidFill>
                <a:srgbClr val="C55A11"/>
              </a:solidFill>
            </a:endParaRPr>
          </a:p>
        </p:txBody>
      </p:sp>
      <p:sp>
        <p:nvSpPr>
          <p:cNvPr id="407" name="Google Shape;407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/>
          <p:nvPr>
            <p:ph type="title"/>
          </p:nvPr>
        </p:nvSpPr>
        <p:spPr>
          <a:xfrm>
            <a:off x="838200" y="365125"/>
            <a:ext cx="936534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5469C"/>
                </a:solidFill>
              </a:rPr>
              <a:t>Day 3</a:t>
            </a:r>
            <a:br>
              <a:rPr lang="en-US" sz="4400">
                <a:solidFill>
                  <a:srgbClr val="05469C"/>
                </a:solidFill>
              </a:rPr>
            </a:br>
            <a:r>
              <a:rPr lang="en-US" sz="4400">
                <a:solidFill>
                  <a:srgbClr val="05469C"/>
                </a:solidFill>
              </a:rPr>
              <a:t>Session Evaluation QR Codes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/>
          <p:nvPr/>
        </p:nvSpPr>
        <p:spPr>
          <a:xfrm>
            <a:off x="5064614" y="3027663"/>
            <a:ext cx="6720237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SOUMYA KOCHHAR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110819" y="3658583"/>
            <a:ext cx="5862885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Manager</a:t>
            </a:r>
            <a:b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Innovations for Poverty Action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5064615" y="1501186"/>
            <a:ext cx="6193936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71663" lvl="0" marL="19161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3.2 Introduction to Experimental Design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1" name="Google Shape;421;p39"/>
          <p:cNvGrpSpPr/>
          <p:nvPr/>
        </p:nvGrpSpPr>
        <p:grpSpPr>
          <a:xfrm>
            <a:off x="457056" y="898426"/>
            <a:ext cx="4465000" cy="4488179"/>
            <a:chOff x="457056" y="898426"/>
            <a:chExt cx="4465000" cy="4488179"/>
          </a:xfrm>
        </p:grpSpPr>
        <p:grpSp>
          <p:nvGrpSpPr>
            <p:cNvPr id="422" name="Google Shape;422;p39"/>
            <p:cNvGrpSpPr/>
            <p:nvPr/>
          </p:nvGrpSpPr>
          <p:grpSpPr>
            <a:xfrm>
              <a:off x="457056" y="898426"/>
              <a:ext cx="4465000" cy="4488179"/>
              <a:chOff x="176532" y="629938"/>
              <a:chExt cx="4465000" cy="4488179"/>
            </a:xfrm>
          </p:grpSpPr>
          <p:pic>
            <p:nvPicPr>
              <p:cNvPr id="423" name="Google Shape;423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4" name="Google Shape;424;p39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25" name="Google Shape;425;p39"/>
            <p:cNvPicPr preferRelativeResize="0"/>
            <p:nvPr/>
          </p:nvPicPr>
          <p:blipFill rotWithShape="1">
            <a:blip r:embed="rId4">
              <a:alphaModFix/>
            </a:blip>
            <a:srcRect b="1681" l="0" r="0" t="1680"/>
            <a:stretch/>
          </p:blipFill>
          <p:spPr>
            <a:xfrm flipH="1">
              <a:off x="840595" y="1147483"/>
              <a:ext cx="3840480" cy="3711388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Health Break</a:t>
            </a:r>
            <a:endParaRPr/>
          </a:p>
        </p:txBody>
      </p:sp>
      <p:sp>
        <p:nvSpPr>
          <p:cNvPr id="431" name="Google Shape;431;p40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Lunch Break</a:t>
            </a: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/>
          <p:nvPr/>
        </p:nvSpPr>
        <p:spPr>
          <a:xfrm>
            <a:off x="5064614" y="3027663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DR. MARITES M. TIONGCO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2"/>
          <p:cNvSpPr txBox="1"/>
          <p:nvPr/>
        </p:nvSpPr>
        <p:spPr>
          <a:xfrm>
            <a:off x="5110819" y="3658583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Full Professor and Dean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 La Salle University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College of Economics</a:t>
            </a:r>
            <a:endParaRPr/>
          </a:p>
        </p:txBody>
      </p:sp>
      <p:grpSp>
        <p:nvGrpSpPr>
          <p:cNvPr id="445" name="Google Shape;445;p42"/>
          <p:cNvGrpSpPr/>
          <p:nvPr/>
        </p:nvGrpSpPr>
        <p:grpSpPr>
          <a:xfrm>
            <a:off x="457056" y="898426"/>
            <a:ext cx="4465000" cy="4488179"/>
            <a:chOff x="457056" y="898426"/>
            <a:chExt cx="4465000" cy="4488179"/>
          </a:xfrm>
        </p:grpSpPr>
        <p:grpSp>
          <p:nvGrpSpPr>
            <p:cNvPr id="446" name="Google Shape;446;p42"/>
            <p:cNvGrpSpPr/>
            <p:nvPr/>
          </p:nvGrpSpPr>
          <p:grpSpPr>
            <a:xfrm>
              <a:off x="457056" y="898426"/>
              <a:ext cx="4465000" cy="4488179"/>
              <a:chOff x="176532" y="629938"/>
              <a:chExt cx="4465000" cy="4488179"/>
            </a:xfrm>
          </p:grpSpPr>
          <p:pic>
            <p:nvPicPr>
              <p:cNvPr id="447" name="Google Shape;447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8" name="Google Shape;448;p42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49" name="Google Shape;449;p42"/>
            <p:cNvPicPr preferRelativeResize="0"/>
            <p:nvPr/>
          </p:nvPicPr>
          <p:blipFill rotWithShape="1">
            <a:blip r:embed="rId4">
              <a:alphaModFix/>
            </a:blip>
            <a:srcRect b="11093" l="-4295" r="-12425" t="11094"/>
            <a:stretch/>
          </p:blipFill>
          <p:spPr>
            <a:xfrm>
              <a:off x="886800" y="1335470"/>
              <a:ext cx="3794275" cy="353696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50" name="Google Shape;450;p42"/>
          <p:cNvSpPr txBox="1"/>
          <p:nvPr/>
        </p:nvSpPr>
        <p:spPr>
          <a:xfrm>
            <a:off x="5014707" y="1335470"/>
            <a:ext cx="5862885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3.3 Introduction to Quasi-Experimental Design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Health Break</a:t>
            </a: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/>
          <p:nvPr>
            <p:ph type="title"/>
          </p:nvPr>
        </p:nvSpPr>
        <p:spPr>
          <a:xfrm>
            <a:off x="670485" y="1824394"/>
            <a:ext cx="6321986" cy="1917389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4800"/>
              <a:buFont typeface="Proxima Nova"/>
              <a:buNone/>
            </a:pPr>
            <a:r>
              <a:rPr lang="en-US" sz="4800"/>
              <a:t>Module 3</a:t>
            </a:r>
            <a:br>
              <a:rPr lang="en-US"/>
            </a:br>
            <a:br>
              <a:rPr lang="en-US" sz="4800"/>
            </a:br>
            <a:r>
              <a:rPr lang="en-US" sz="4800"/>
              <a:t>How to Conduct an Impact Evaluation</a:t>
            </a:r>
            <a:endParaRPr/>
          </a:p>
        </p:txBody>
      </p:sp>
      <p:cxnSp>
        <p:nvCxnSpPr>
          <p:cNvPr id="462" name="Google Shape;462;p44"/>
          <p:cNvCxnSpPr/>
          <p:nvPr/>
        </p:nvCxnSpPr>
        <p:spPr>
          <a:xfrm>
            <a:off x="779929" y="2671487"/>
            <a:ext cx="5256000" cy="0"/>
          </a:xfrm>
          <a:prstGeom prst="straightConnector1">
            <a:avLst/>
          </a:prstGeom>
          <a:noFill/>
          <a:ln cap="flat" cmpd="sng" w="38100">
            <a:solidFill>
              <a:srgbClr val="F8D88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E4A9D"/>
                </a:solidFill>
              </a:rPr>
              <a:t>Day </a:t>
            </a:r>
            <a:r>
              <a:rPr lang="en-US">
                <a:solidFill>
                  <a:srgbClr val="0E4A9D"/>
                </a:solidFill>
              </a:rPr>
              <a:t>4</a:t>
            </a:r>
            <a:br>
              <a:rPr lang="en-US" sz="4400"/>
            </a:br>
            <a:r>
              <a:rPr lang="en-US" sz="4400">
                <a:solidFill>
                  <a:srgbClr val="C55A11"/>
                </a:solidFill>
              </a:rPr>
              <a:t>Wrap-up and Key Takeaways</a:t>
            </a:r>
            <a:endParaRPr>
              <a:solidFill>
                <a:srgbClr val="C55A11"/>
              </a:solidFill>
            </a:endParaRPr>
          </a:p>
        </p:txBody>
      </p:sp>
      <p:sp>
        <p:nvSpPr>
          <p:cNvPr id="468" name="Google Shape;468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/>
          <p:nvPr>
            <p:ph type="title"/>
          </p:nvPr>
        </p:nvSpPr>
        <p:spPr>
          <a:xfrm>
            <a:off x="838200" y="365125"/>
            <a:ext cx="936534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5469C"/>
                </a:solidFill>
              </a:rPr>
              <a:t>Day 4</a:t>
            </a:r>
            <a:br>
              <a:rPr lang="en-US" sz="4400">
                <a:solidFill>
                  <a:srgbClr val="05469C"/>
                </a:solidFill>
              </a:rPr>
            </a:br>
            <a:r>
              <a:rPr lang="en-US" sz="4400">
                <a:solidFill>
                  <a:srgbClr val="05469C"/>
                </a:solidFill>
              </a:rPr>
              <a:t>Session Evaluation QR Codes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5190810" y="2029489"/>
            <a:ext cx="35891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oxima Nova"/>
              <a:buNone/>
            </a:pPr>
            <a:r>
              <a:rPr lang="en-US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Opening Remarks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5190810" y="3105834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DR. SELVA RAMACHANDRAN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5365416" y="4126288"/>
            <a:ext cx="6645987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United Nations Development Programme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5"/>
          <p:cNvGrpSpPr/>
          <p:nvPr/>
        </p:nvGrpSpPr>
        <p:grpSpPr>
          <a:xfrm>
            <a:off x="516877" y="1235867"/>
            <a:ext cx="4465000" cy="4488179"/>
            <a:chOff x="176532" y="629938"/>
            <a:chExt cx="4465000" cy="4488179"/>
          </a:xfrm>
        </p:grpSpPr>
        <p:pic>
          <p:nvPicPr>
            <p:cNvPr id="130" name="Google Shape;130;p5"/>
            <p:cNvPicPr preferRelativeResize="0"/>
            <p:nvPr/>
          </p:nvPicPr>
          <p:blipFill rotWithShape="1">
            <a:blip r:embed="rId3">
              <a:alphaModFix/>
            </a:blip>
            <a:srcRect b="0" l="12648" r="0" t="0"/>
            <a:stretch/>
          </p:blipFill>
          <p:spPr>
            <a:xfrm>
              <a:off x="176532" y="629938"/>
              <a:ext cx="4465000" cy="4488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5"/>
            <p:cNvSpPr/>
            <p:nvPr/>
          </p:nvSpPr>
          <p:spPr>
            <a:xfrm>
              <a:off x="560071" y="914400"/>
              <a:ext cx="3840480" cy="3689551"/>
            </a:xfrm>
            <a:prstGeom prst="ellipse">
              <a:avLst/>
            </a:prstGeom>
            <a:solidFill>
              <a:srgbClr val="BBD6EE"/>
            </a:solidFill>
            <a:ln cap="flat" cmpd="sng" w="19050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/>
          <p:nvPr/>
        </p:nvSpPr>
        <p:spPr>
          <a:xfrm>
            <a:off x="5064614" y="3027663"/>
            <a:ext cx="6720237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DR. ALELI D. KRAFT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7"/>
          <p:cNvSpPr txBox="1"/>
          <p:nvPr/>
        </p:nvSpPr>
        <p:spPr>
          <a:xfrm>
            <a:off x="5110819" y="3658583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Assistant Professor</a:t>
            </a:r>
            <a:b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University of the Philippines </a:t>
            </a:r>
            <a:b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School of Statistics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7"/>
          <p:cNvSpPr txBox="1"/>
          <p:nvPr/>
        </p:nvSpPr>
        <p:spPr>
          <a:xfrm>
            <a:off x="5064614" y="1501186"/>
            <a:ext cx="586288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3.4 Instrumental Variable (IV)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47"/>
          <p:cNvGrpSpPr/>
          <p:nvPr/>
        </p:nvGrpSpPr>
        <p:grpSpPr>
          <a:xfrm>
            <a:off x="457056" y="898426"/>
            <a:ext cx="4465000" cy="4488179"/>
            <a:chOff x="176532" y="629938"/>
            <a:chExt cx="4465000" cy="4488179"/>
          </a:xfrm>
        </p:grpSpPr>
        <p:pic>
          <p:nvPicPr>
            <p:cNvPr id="483" name="Google Shape;483;p47"/>
            <p:cNvPicPr preferRelativeResize="0"/>
            <p:nvPr/>
          </p:nvPicPr>
          <p:blipFill rotWithShape="1">
            <a:blip r:embed="rId3">
              <a:alphaModFix/>
            </a:blip>
            <a:srcRect b="0" l="12648" r="0" t="0"/>
            <a:stretch/>
          </p:blipFill>
          <p:spPr>
            <a:xfrm>
              <a:off x="176532" y="629938"/>
              <a:ext cx="4465000" cy="4488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47"/>
            <p:cNvSpPr/>
            <p:nvPr/>
          </p:nvSpPr>
          <p:spPr>
            <a:xfrm>
              <a:off x="560071" y="914400"/>
              <a:ext cx="3840480" cy="3689551"/>
            </a:xfrm>
            <a:prstGeom prst="ellipse">
              <a:avLst/>
            </a:prstGeom>
            <a:solidFill>
              <a:srgbClr val="BBD6EE"/>
            </a:solidFill>
            <a:ln cap="flat" cmpd="sng" w="19050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5" name="Google Shape;485;p47"/>
          <p:cNvPicPr preferRelativeResize="0"/>
          <p:nvPr/>
        </p:nvPicPr>
        <p:blipFill rotWithShape="1">
          <a:blip r:embed="rId4">
            <a:alphaModFix/>
          </a:blip>
          <a:srcRect b="5503" l="-6605" r="-2553" t="5173"/>
          <a:stretch/>
        </p:blipFill>
        <p:spPr>
          <a:xfrm flipH="1">
            <a:off x="840593" y="1182888"/>
            <a:ext cx="3840478" cy="367598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Health Break</a:t>
            </a:r>
            <a:endParaRPr/>
          </a:p>
        </p:txBody>
      </p:sp>
      <p:sp>
        <p:nvSpPr>
          <p:cNvPr id="491" name="Google Shape;491;p48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9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Lunch Break</a:t>
            </a:r>
            <a:endParaRPr/>
          </a:p>
        </p:txBody>
      </p:sp>
      <p:sp>
        <p:nvSpPr>
          <p:cNvPr id="497" name="Google Shape;497;p49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0"/>
          <p:cNvSpPr txBox="1"/>
          <p:nvPr/>
        </p:nvSpPr>
        <p:spPr>
          <a:xfrm>
            <a:off x="5064614" y="3027663"/>
            <a:ext cx="6720237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DR. ALELI D. KRAFT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0"/>
          <p:cNvSpPr txBox="1"/>
          <p:nvPr/>
        </p:nvSpPr>
        <p:spPr>
          <a:xfrm>
            <a:off x="5110819" y="3658583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Assistant Professor</a:t>
            </a:r>
            <a:b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University of the Philippines </a:t>
            </a:r>
            <a:b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School of Statistics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0"/>
          <p:cNvSpPr txBox="1"/>
          <p:nvPr/>
        </p:nvSpPr>
        <p:spPr>
          <a:xfrm>
            <a:off x="5064614" y="1501186"/>
            <a:ext cx="586288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3.4 Instrumental Variable (IV)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6" name="Google Shape;506;p50"/>
          <p:cNvGrpSpPr/>
          <p:nvPr/>
        </p:nvGrpSpPr>
        <p:grpSpPr>
          <a:xfrm>
            <a:off x="457056" y="898426"/>
            <a:ext cx="4465000" cy="4488179"/>
            <a:chOff x="176532" y="629938"/>
            <a:chExt cx="4465000" cy="4488179"/>
          </a:xfrm>
        </p:grpSpPr>
        <p:pic>
          <p:nvPicPr>
            <p:cNvPr id="507" name="Google Shape;507;p50"/>
            <p:cNvPicPr preferRelativeResize="0"/>
            <p:nvPr/>
          </p:nvPicPr>
          <p:blipFill rotWithShape="1">
            <a:blip r:embed="rId3">
              <a:alphaModFix/>
            </a:blip>
            <a:srcRect b="0" l="12648" r="0" t="0"/>
            <a:stretch/>
          </p:blipFill>
          <p:spPr>
            <a:xfrm>
              <a:off x="176532" y="629938"/>
              <a:ext cx="4465000" cy="4488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50"/>
            <p:cNvSpPr/>
            <p:nvPr/>
          </p:nvSpPr>
          <p:spPr>
            <a:xfrm>
              <a:off x="560071" y="914400"/>
              <a:ext cx="3840480" cy="3689551"/>
            </a:xfrm>
            <a:prstGeom prst="ellipse">
              <a:avLst/>
            </a:prstGeom>
            <a:solidFill>
              <a:srgbClr val="BBD6EE"/>
            </a:solidFill>
            <a:ln cap="flat" cmpd="sng" w="19050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9" name="Google Shape;509;p50"/>
          <p:cNvPicPr preferRelativeResize="0"/>
          <p:nvPr/>
        </p:nvPicPr>
        <p:blipFill rotWithShape="1">
          <a:blip r:embed="rId4">
            <a:alphaModFix/>
          </a:blip>
          <a:srcRect b="5503" l="-6605" r="-2553" t="5173"/>
          <a:stretch/>
        </p:blipFill>
        <p:spPr>
          <a:xfrm flipH="1">
            <a:off x="840593" y="1182888"/>
            <a:ext cx="3840478" cy="367598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Health Break</a:t>
            </a:r>
            <a:endParaRPr/>
          </a:p>
        </p:txBody>
      </p:sp>
      <p:sp>
        <p:nvSpPr>
          <p:cNvPr id="515" name="Google Shape;515;p51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E4A9D"/>
                </a:solidFill>
              </a:rPr>
              <a:t>Day </a:t>
            </a:r>
            <a:r>
              <a:rPr lang="en-US">
                <a:solidFill>
                  <a:srgbClr val="0E4A9D"/>
                </a:solidFill>
              </a:rPr>
              <a:t>5</a:t>
            </a:r>
            <a:br>
              <a:rPr lang="en-US" sz="4400"/>
            </a:br>
            <a:r>
              <a:rPr lang="en-US" sz="4400">
                <a:solidFill>
                  <a:srgbClr val="C55A11"/>
                </a:solidFill>
              </a:rPr>
              <a:t>Wrap-up and Key Takeaways</a:t>
            </a:r>
            <a:endParaRPr>
              <a:solidFill>
                <a:srgbClr val="C55A11"/>
              </a:solidFill>
            </a:endParaRPr>
          </a:p>
        </p:txBody>
      </p:sp>
      <p:sp>
        <p:nvSpPr>
          <p:cNvPr id="521" name="Google Shape;521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 txBox="1"/>
          <p:nvPr>
            <p:ph type="title"/>
          </p:nvPr>
        </p:nvSpPr>
        <p:spPr>
          <a:xfrm>
            <a:off x="838200" y="365125"/>
            <a:ext cx="936534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5469C"/>
                </a:solidFill>
              </a:rPr>
              <a:t>Day 5</a:t>
            </a:r>
            <a:br>
              <a:rPr lang="en-US" sz="4400">
                <a:solidFill>
                  <a:srgbClr val="05469C"/>
                </a:solidFill>
              </a:rPr>
            </a:br>
            <a:r>
              <a:rPr lang="en-US" sz="4400">
                <a:solidFill>
                  <a:srgbClr val="05469C"/>
                </a:solidFill>
              </a:rPr>
              <a:t>Session Evaluation QR Codes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4"/>
          <p:cNvSpPr txBox="1"/>
          <p:nvPr/>
        </p:nvSpPr>
        <p:spPr>
          <a:xfrm>
            <a:off x="5064614" y="3027663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ADRIAN MATTHEW G. GLOVA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4"/>
          <p:cNvSpPr txBox="1"/>
          <p:nvPr/>
        </p:nvSpPr>
        <p:spPr>
          <a:xfrm>
            <a:off x="5110819" y="3658583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Assistant Professor</a:t>
            </a:r>
            <a:b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University of the Philippines </a:t>
            </a:r>
            <a:b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School of Statistics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4"/>
          <p:cNvSpPr txBox="1"/>
          <p:nvPr/>
        </p:nvSpPr>
        <p:spPr>
          <a:xfrm>
            <a:off x="5064614" y="1501186"/>
            <a:ext cx="5862885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65313" lvl="0" marL="18732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3.6 Propensity Score Matching (PSM)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54"/>
          <p:cNvGrpSpPr/>
          <p:nvPr/>
        </p:nvGrpSpPr>
        <p:grpSpPr>
          <a:xfrm>
            <a:off x="457056" y="898426"/>
            <a:ext cx="4465000" cy="4488179"/>
            <a:chOff x="457056" y="898426"/>
            <a:chExt cx="4465000" cy="4488179"/>
          </a:xfrm>
        </p:grpSpPr>
        <p:grpSp>
          <p:nvGrpSpPr>
            <p:cNvPr id="536" name="Google Shape;536;p54"/>
            <p:cNvGrpSpPr/>
            <p:nvPr/>
          </p:nvGrpSpPr>
          <p:grpSpPr>
            <a:xfrm>
              <a:off x="457056" y="898426"/>
              <a:ext cx="4465000" cy="4488179"/>
              <a:chOff x="176532" y="629938"/>
              <a:chExt cx="4465000" cy="4488179"/>
            </a:xfrm>
          </p:grpSpPr>
          <p:pic>
            <p:nvPicPr>
              <p:cNvPr id="537" name="Google Shape;537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8" name="Google Shape;538;p54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39" name="Google Shape;539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840595" y="1147483"/>
              <a:ext cx="3840480" cy="3711388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5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Health Break</a:t>
            </a:r>
            <a:endParaRPr/>
          </a:p>
        </p:txBody>
      </p:sp>
      <p:sp>
        <p:nvSpPr>
          <p:cNvPr id="545" name="Google Shape;545;p55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Lunch Break</a:t>
            </a:r>
            <a:endParaRPr/>
          </a:p>
        </p:txBody>
      </p:sp>
      <p:sp>
        <p:nvSpPr>
          <p:cNvPr id="551" name="Google Shape;551;p56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5023194" y="2006629"/>
            <a:ext cx="489469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oxima Nova"/>
              <a:buNone/>
            </a:pPr>
            <a:r>
              <a:rPr lang="en-US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Background and Rationale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5056127" y="3182223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ALDWIN U. URBINA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5056127" y="3828554"/>
            <a:ext cx="654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OIC-Director and Acting Manager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National Economic and Development Authority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Monitoring and Evaluation Staff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 Evaluation Unit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" name="Google Shape;140;p6"/>
          <p:cNvGrpSpPr/>
          <p:nvPr/>
        </p:nvGrpSpPr>
        <p:grpSpPr>
          <a:xfrm>
            <a:off x="415636" y="1052987"/>
            <a:ext cx="4465000" cy="4488179"/>
            <a:chOff x="176532" y="629938"/>
            <a:chExt cx="4465000" cy="4488179"/>
          </a:xfrm>
        </p:grpSpPr>
        <p:pic>
          <p:nvPicPr>
            <p:cNvPr id="141" name="Google Shape;141;p6"/>
            <p:cNvPicPr preferRelativeResize="0"/>
            <p:nvPr/>
          </p:nvPicPr>
          <p:blipFill rotWithShape="1">
            <a:blip r:embed="rId3">
              <a:alphaModFix/>
            </a:blip>
            <a:srcRect b="0" l="12648" r="0" t="0"/>
            <a:stretch/>
          </p:blipFill>
          <p:spPr>
            <a:xfrm>
              <a:off x="176532" y="629938"/>
              <a:ext cx="4465000" cy="4488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6"/>
            <p:cNvSpPr/>
            <p:nvPr/>
          </p:nvSpPr>
          <p:spPr>
            <a:xfrm>
              <a:off x="560071" y="914400"/>
              <a:ext cx="3840480" cy="3689551"/>
            </a:xfrm>
            <a:prstGeom prst="ellipse">
              <a:avLst/>
            </a:prstGeom>
            <a:solidFill>
              <a:srgbClr val="BBD6EE"/>
            </a:solidFill>
            <a:ln cap="flat" cmpd="sng" w="19050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" name="Google Shape;143;p6"/>
          <p:cNvPicPr preferRelativeResize="0"/>
          <p:nvPr/>
        </p:nvPicPr>
        <p:blipFill rotWithShape="1">
          <a:blip r:embed="rId4">
            <a:alphaModFix/>
          </a:blip>
          <a:srcRect b="27002" l="0" r="0" t="6377"/>
          <a:stretch/>
        </p:blipFill>
        <p:spPr>
          <a:xfrm>
            <a:off x="822983" y="1337450"/>
            <a:ext cx="3816672" cy="368955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7"/>
          <p:cNvSpPr txBox="1"/>
          <p:nvPr/>
        </p:nvSpPr>
        <p:spPr>
          <a:xfrm>
            <a:off x="5064614" y="3027663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DR. MARITES M. TIONGCO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7"/>
          <p:cNvSpPr txBox="1"/>
          <p:nvPr/>
        </p:nvSpPr>
        <p:spPr>
          <a:xfrm>
            <a:off x="5110819" y="3658583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Full Professor and Dean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 La Salle University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College of Economics</a:t>
            </a:r>
            <a:endParaRPr/>
          </a:p>
        </p:txBody>
      </p:sp>
      <p:grpSp>
        <p:nvGrpSpPr>
          <p:cNvPr id="559" name="Google Shape;559;p57"/>
          <p:cNvGrpSpPr/>
          <p:nvPr/>
        </p:nvGrpSpPr>
        <p:grpSpPr>
          <a:xfrm>
            <a:off x="457056" y="898426"/>
            <a:ext cx="4465000" cy="4488179"/>
            <a:chOff x="457056" y="898426"/>
            <a:chExt cx="4465000" cy="4488179"/>
          </a:xfrm>
        </p:grpSpPr>
        <p:grpSp>
          <p:nvGrpSpPr>
            <p:cNvPr id="560" name="Google Shape;560;p57"/>
            <p:cNvGrpSpPr/>
            <p:nvPr/>
          </p:nvGrpSpPr>
          <p:grpSpPr>
            <a:xfrm>
              <a:off x="457056" y="898426"/>
              <a:ext cx="4465000" cy="4488179"/>
              <a:chOff x="176532" y="629938"/>
              <a:chExt cx="4465000" cy="4488179"/>
            </a:xfrm>
          </p:grpSpPr>
          <p:pic>
            <p:nvPicPr>
              <p:cNvPr id="561" name="Google Shape;561;p57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2" name="Google Shape;562;p57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63" name="Google Shape;563;p57"/>
            <p:cNvPicPr preferRelativeResize="0"/>
            <p:nvPr/>
          </p:nvPicPr>
          <p:blipFill rotWithShape="1">
            <a:blip r:embed="rId4">
              <a:alphaModFix/>
            </a:blip>
            <a:srcRect b="11093" l="-4295" r="-12425" t="11094"/>
            <a:stretch/>
          </p:blipFill>
          <p:spPr>
            <a:xfrm>
              <a:off x="886800" y="1335470"/>
              <a:ext cx="3794275" cy="353696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564" name="Google Shape;564;p57"/>
          <p:cNvSpPr txBox="1"/>
          <p:nvPr/>
        </p:nvSpPr>
        <p:spPr>
          <a:xfrm>
            <a:off x="5014707" y="1335470"/>
            <a:ext cx="5862885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3.7 Difference-in-Difference (DiD)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8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Health Break</a:t>
            </a:r>
            <a:endParaRPr/>
          </a:p>
        </p:txBody>
      </p:sp>
      <p:sp>
        <p:nvSpPr>
          <p:cNvPr id="570" name="Google Shape;570;p58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E4A9D"/>
                </a:solidFill>
              </a:rPr>
              <a:t>Day 6</a:t>
            </a:r>
            <a:br>
              <a:rPr lang="en-US" sz="4400"/>
            </a:br>
            <a:r>
              <a:rPr lang="en-US" sz="4400">
                <a:solidFill>
                  <a:srgbClr val="C55A11"/>
                </a:solidFill>
              </a:rPr>
              <a:t>Wrap-up and Key Takeaways</a:t>
            </a:r>
            <a:endParaRPr>
              <a:solidFill>
                <a:srgbClr val="C55A11"/>
              </a:solidFill>
            </a:endParaRPr>
          </a:p>
        </p:txBody>
      </p:sp>
      <p:sp>
        <p:nvSpPr>
          <p:cNvPr id="576" name="Google Shape;576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0"/>
          <p:cNvSpPr txBox="1"/>
          <p:nvPr>
            <p:ph type="title"/>
          </p:nvPr>
        </p:nvSpPr>
        <p:spPr>
          <a:xfrm>
            <a:off x="838200" y="365125"/>
            <a:ext cx="936534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5469C"/>
                </a:solidFill>
              </a:rPr>
              <a:t>Day 6</a:t>
            </a:r>
            <a:br>
              <a:rPr lang="en-US" sz="4400">
                <a:solidFill>
                  <a:srgbClr val="05469C"/>
                </a:solidFill>
              </a:rPr>
            </a:br>
            <a:r>
              <a:rPr lang="en-US" sz="4400">
                <a:solidFill>
                  <a:srgbClr val="05469C"/>
                </a:solidFill>
              </a:rPr>
              <a:t>Session Evaluation QR Codes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1"/>
          <p:cNvSpPr txBox="1"/>
          <p:nvPr/>
        </p:nvSpPr>
        <p:spPr>
          <a:xfrm>
            <a:off x="5064614" y="3027663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JOSEPH J. CAPUNO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1"/>
          <p:cNvSpPr txBox="1"/>
          <p:nvPr/>
        </p:nvSpPr>
        <p:spPr>
          <a:xfrm>
            <a:off x="5110819" y="3658583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Undersecretary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National Economic and Development Authority - Investment Programming Group</a:t>
            </a:r>
            <a:endParaRPr/>
          </a:p>
        </p:txBody>
      </p:sp>
      <p:sp>
        <p:nvSpPr>
          <p:cNvPr id="589" name="Google Shape;589;p61"/>
          <p:cNvSpPr txBox="1"/>
          <p:nvPr/>
        </p:nvSpPr>
        <p:spPr>
          <a:xfrm>
            <a:off x="5064614" y="1501186"/>
            <a:ext cx="5862885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938" lvl="0" marL="7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3.9 Do’s and Don'ts in Designing an Impact Evaluation Study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61"/>
          <p:cNvGrpSpPr/>
          <p:nvPr/>
        </p:nvGrpSpPr>
        <p:grpSpPr>
          <a:xfrm>
            <a:off x="457056" y="898426"/>
            <a:ext cx="4465000" cy="4488179"/>
            <a:chOff x="457056" y="898426"/>
            <a:chExt cx="4465000" cy="4488179"/>
          </a:xfrm>
        </p:grpSpPr>
        <p:grpSp>
          <p:nvGrpSpPr>
            <p:cNvPr id="591" name="Google Shape;591;p61"/>
            <p:cNvGrpSpPr/>
            <p:nvPr/>
          </p:nvGrpSpPr>
          <p:grpSpPr>
            <a:xfrm>
              <a:off x="457056" y="898426"/>
              <a:ext cx="4465000" cy="4488179"/>
              <a:chOff x="176532" y="629938"/>
              <a:chExt cx="4465000" cy="4488179"/>
            </a:xfrm>
          </p:grpSpPr>
          <p:pic>
            <p:nvPicPr>
              <p:cNvPr id="592" name="Google Shape;592;p61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3" name="Google Shape;593;p61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94" name="Google Shape;594;p61"/>
            <p:cNvPicPr preferRelativeResize="0"/>
            <p:nvPr/>
          </p:nvPicPr>
          <p:blipFill rotWithShape="1">
            <a:blip r:embed="rId4">
              <a:alphaModFix/>
            </a:blip>
            <a:srcRect b="809" l="0" r="0" t="810"/>
            <a:stretch/>
          </p:blipFill>
          <p:spPr>
            <a:xfrm flipH="1">
              <a:off x="840595" y="1147483"/>
              <a:ext cx="3840480" cy="3711388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2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Health Break</a:t>
            </a:r>
            <a:endParaRPr/>
          </a:p>
        </p:txBody>
      </p:sp>
      <p:sp>
        <p:nvSpPr>
          <p:cNvPr id="600" name="Google Shape;600;p62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3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Lunch Break</a:t>
            </a:r>
            <a:endParaRPr/>
          </a:p>
        </p:txBody>
      </p:sp>
      <p:sp>
        <p:nvSpPr>
          <p:cNvPr id="606" name="Google Shape;606;p63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4"/>
          <p:cNvSpPr txBox="1"/>
          <p:nvPr/>
        </p:nvSpPr>
        <p:spPr>
          <a:xfrm>
            <a:off x="5064614" y="3056078"/>
            <a:ext cx="67202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3600"/>
              <a:buFont typeface="Proxima Nova"/>
              <a:buNone/>
            </a:pPr>
            <a:r>
              <a:rPr b="1" lang="en-US" sz="3600">
                <a:solidFill>
                  <a:srgbClr val="0E4A9D"/>
                </a:solidFill>
                <a:latin typeface="Proxima Nova"/>
                <a:ea typeface="Proxima Nova"/>
                <a:cs typeface="Proxima Nova"/>
                <a:sym typeface="Proxima Nova"/>
              </a:rPr>
              <a:t>DR. KARL JANDOC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4"/>
          <p:cNvSpPr txBox="1"/>
          <p:nvPr/>
        </p:nvSpPr>
        <p:spPr>
          <a:xfrm>
            <a:off x="5110819" y="3658583"/>
            <a:ext cx="586288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Associate Professor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University of the Philippines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School of Economics</a:t>
            </a:r>
            <a:endParaRPr/>
          </a:p>
        </p:txBody>
      </p:sp>
      <p:grpSp>
        <p:nvGrpSpPr>
          <p:cNvPr id="614" name="Google Shape;614;p64"/>
          <p:cNvGrpSpPr/>
          <p:nvPr/>
        </p:nvGrpSpPr>
        <p:grpSpPr>
          <a:xfrm>
            <a:off x="457056" y="898426"/>
            <a:ext cx="4465000" cy="4488179"/>
            <a:chOff x="457056" y="898426"/>
            <a:chExt cx="4465000" cy="4488179"/>
          </a:xfrm>
        </p:grpSpPr>
        <p:grpSp>
          <p:nvGrpSpPr>
            <p:cNvPr id="615" name="Google Shape;615;p64"/>
            <p:cNvGrpSpPr/>
            <p:nvPr/>
          </p:nvGrpSpPr>
          <p:grpSpPr>
            <a:xfrm>
              <a:off x="457056" y="898426"/>
              <a:ext cx="4465000" cy="4488179"/>
              <a:chOff x="176532" y="629938"/>
              <a:chExt cx="4465000" cy="4488179"/>
            </a:xfrm>
          </p:grpSpPr>
          <p:pic>
            <p:nvPicPr>
              <p:cNvPr id="616" name="Google Shape;616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48" r="0" t="0"/>
              <a:stretch/>
            </p:blipFill>
            <p:spPr>
              <a:xfrm>
                <a:off x="176532" y="629938"/>
                <a:ext cx="4465000" cy="4488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7" name="Google Shape;617;p64"/>
              <p:cNvSpPr/>
              <p:nvPr/>
            </p:nvSpPr>
            <p:spPr>
              <a:xfrm>
                <a:off x="560071" y="914400"/>
                <a:ext cx="3840480" cy="3689551"/>
              </a:xfrm>
              <a:prstGeom prst="ellipse">
                <a:avLst/>
              </a:prstGeom>
              <a:solidFill>
                <a:srgbClr val="BBD6EE"/>
              </a:solidFill>
              <a:ln cap="flat" cmpd="sng" w="19050">
                <a:solidFill>
                  <a:srgbClr val="00206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18" name="Google Shape;618;p64"/>
            <p:cNvPicPr preferRelativeResize="0"/>
            <p:nvPr/>
          </p:nvPicPr>
          <p:blipFill rotWithShape="1">
            <a:blip r:embed="rId4">
              <a:alphaModFix/>
            </a:blip>
            <a:srcRect b="21108" l="-4541" r="-5885" t="3262"/>
            <a:stretch/>
          </p:blipFill>
          <p:spPr>
            <a:xfrm>
              <a:off x="859369" y="1349038"/>
              <a:ext cx="3794274" cy="3509833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64"/>
          <p:cNvSpPr txBox="1"/>
          <p:nvPr/>
        </p:nvSpPr>
        <p:spPr>
          <a:xfrm>
            <a:off x="5064614" y="1518350"/>
            <a:ext cx="586288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b="1" lang="en-US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3.8 Synthetic Control (SC)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5"/>
          <p:cNvSpPr txBox="1"/>
          <p:nvPr>
            <p:ph type="title"/>
          </p:nvPr>
        </p:nvSpPr>
        <p:spPr>
          <a:xfrm>
            <a:off x="831850" y="1745677"/>
            <a:ext cx="10515600" cy="2350651"/>
          </a:xfrm>
          <a:prstGeom prst="rect">
            <a:avLst/>
          </a:prstGeom>
          <a:noFill/>
          <a:ln>
            <a:noFill/>
          </a:ln>
          <a:effectLst>
            <a:outerShdw blurRad="377245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57A3"/>
              </a:buClr>
              <a:buSzPts val="6600"/>
              <a:buFont typeface="Proxima Nova"/>
              <a:buNone/>
            </a:pPr>
            <a:r>
              <a:rPr lang="en-US" sz="6600"/>
              <a:t>Health Break</a:t>
            </a:r>
            <a:endParaRPr/>
          </a:p>
        </p:txBody>
      </p:sp>
      <p:sp>
        <p:nvSpPr>
          <p:cNvPr id="625" name="Google Shape;625;p65"/>
          <p:cNvSpPr/>
          <p:nvPr/>
        </p:nvSpPr>
        <p:spPr>
          <a:xfrm>
            <a:off x="412376" y="448235"/>
            <a:ext cx="11367248" cy="5961530"/>
          </a:xfrm>
          <a:prstGeom prst="rect">
            <a:avLst/>
          </a:prstGeom>
          <a:noFill/>
          <a:ln cap="flat" cmpd="sng" w="76200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4A9D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E4A9D"/>
                </a:solidFill>
              </a:rPr>
              <a:t>Day 6</a:t>
            </a:r>
            <a:br>
              <a:rPr lang="en-US" sz="4400"/>
            </a:br>
            <a:r>
              <a:rPr lang="en-US" sz="4400">
                <a:solidFill>
                  <a:srgbClr val="C55A11"/>
                </a:solidFill>
              </a:rPr>
              <a:t>Wrap-up and Key Takeaways</a:t>
            </a:r>
            <a:endParaRPr>
              <a:solidFill>
                <a:srgbClr val="C55A11"/>
              </a:solidFill>
            </a:endParaRPr>
          </a:p>
        </p:txBody>
      </p:sp>
      <p:sp>
        <p:nvSpPr>
          <p:cNvPr id="631" name="Google Shape;631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</a:pPr>
            <a:r>
              <a:rPr lang="en-US" sz="4400"/>
              <a:t>What is the Six-Year Evaluation Agenda (SYEA)?</a:t>
            </a:r>
            <a:endParaRPr/>
          </a:p>
        </p:txBody>
      </p:sp>
      <p:sp>
        <p:nvSpPr>
          <p:cNvPr id="149" name="Google Shape;149;p7"/>
          <p:cNvSpPr txBox="1"/>
          <p:nvPr>
            <p:ph idx="1" type="body"/>
          </p:nvPr>
        </p:nvSpPr>
        <p:spPr>
          <a:xfrm>
            <a:off x="838200" y="1825625"/>
            <a:ext cx="10515600" cy="3535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crafted by the NEDA-IPG, through the </a:t>
            </a:r>
            <a:r>
              <a:rPr b="1" i="0" lang="en-US" u="none" strike="noStrike">
                <a:solidFill>
                  <a:srgbClr val="C55A11"/>
                </a:solidFill>
              </a:rPr>
              <a:t>Central Evaluation Unit (CEU)</a:t>
            </a:r>
            <a:endParaRPr>
              <a:solidFill>
                <a:srgbClr val="C55A1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reflects </a:t>
            </a:r>
            <a:r>
              <a:rPr b="1" i="0" lang="en-US" u="none" strike="noStrike">
                <a:solidFill>
                  <a:srgbClr val="C55A11"/>
                </a:solidFill>
              </a:rPr>
              <a:t>IPG's commitments</a:t>
            </a:r>
            <a:r>
              <a:rPr b="0" i="0" lang="en-US" u="none" strike="noStrike">
                <a:solidFill>
                  <a:srgbClr val="C55A11"/>
                </a:solidFill>
              </a:rPr>
              <a:t> </a:t>
            </a:r>
            <a:r>
              <a:rPr b="0" i="0" lang="en-US" u="none" strike="noStrike">
                <a:solidFill>
                  <a:srgbClr val="000000"/>
                </a:solidFill>
              </a:rPr>
              <a:t>to contribute to engendering an evaluation culture in the public sector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it is designed to </a:t>
            </a:r>
            <a:r>
              <a:rPr b="1" i="0" lang="en-US" u="none" strike="noStrike">
                <a:solidFill>
                  <a:srgbClr val="C55A11"/>
                </a:solidFill>
              </a:rPr>
              <a:t>help enhance the implementation, updating, and assessment of the PDP</a:t>
            </a:r>
            <a:r>
              <a:rPr b="0" i="0" lang="en-US" u="none" strike="noStrike">
                <a:solidFill>
                  <a:srgbClr val="C55A11"/>
                </a:solidFill>
              </a:rPr>
              <a:t> </a:t>
            </a:r>
            <a:r>
              <a:rPr b="0" i="0" lang="en-US" u="none" strike="noStrike">
                <a:solidFill>
                  <a:srgbClr val="000000"/>
                </a:solidFill>
              </a:rPr>
              <a:t>by providing the </a:t>
            </a:r>
            <a:r>
              <a:rPr b="1" i="0" lang="en-US" u="none" strike="noStrike">
                <a:solidFill>
                  <a:srgbClr val="C55A11"/>
                </a:solidFill>
              </a:rPr>
              <a:t>necessary evidence</a:t>
            </a:r>
            <a:r>
              <a:rPr b="0" i="0" lang="en-US" u="none" strike="noStrike">
                <a:solidFill>
                  <a:srgbClr val="C55A11"/>
                </a:solidFill>
              </a:rPr>
              <a:t> </a:t>
            </a:r>
            <a:r>
              <a:rPr b="0" i="0" lang="en-US" u="none" strike="noStrike">
                <a:solidFill>
                  <a:srgbClr val="000000"/>
                </a:solidFill>
              </a:rPr>
              <a:t>concerning the progress, completion, outcome, and impact of the government policies, programs, and projects in pursuit of national development goals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 txBox="1"/>
          <p:nvPr>
            <p:ph type="title"/>
          </p:nvPr>
        </p:nvSpPr>
        <p:spPr>
          <a:xfrm>
            <a:off x="838200" y="365125"/>
            <a:ext cx="936534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69C"/>
              </a:buClr>
              <a:buSzPts val="4400"/>
              <a:buFont typeface="Proxima Nova"/>
              <a:buNone/>
            </a:pPr>
            <a:r>
              <a:rPr lang="en-US" sz="4400">
                <a:solidFill>
                  <a:srgbClr val="05469C"/>
                </a:solidFill>
              </a:rPr>
              <a:t>Day 6</a:t>
            </a:r>
            <a:br>
              <a:rPr lang="en-US" sz="4400">
                <a:solidFill>
                  <a:srgbClr val="05469C"/>
                </a:solidFill>
              </a:rPr>
            </a:br>
            <a:r>
              <a:rPr lang="en-US" sz="4400">
                <a:solidFill>
                  <a:srgbClr val="05469C"/>
                </a:solidFill>
              </a:rPr>
              <a:t>Session Evaluation QR Codes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idx="1" type="body"/>
          </p:nvPr>
        </p:nvSpPr>
        <p:spPr>
          <a:xfrm>
            <a:off x="1112520" y="496568"/>
            <a:ext cx="10515600" cy="90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/>
              <a:t>Strategic focus areas of the SYEA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2923540" y="1594022"/>
            <a:ext cx="744447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Building competence and confidence of individuals to enable the creation and use of evaluations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2923540" y="2829706"/>
            <a:ext cx="744447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Curating and creating knowledge and incorporation of evaluation results in government processes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2923540" y="4138140"/>
            <a:ext cx="744447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Communications and community to foster the culture of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000250" y="1672778"/>
            <a:ext cx="684084" cy="685498"/>
          </a:xfrm>
          <a:prstGeom prst="ellipse">
            <a:avLst/>
          </a:prstGeom>
          <a:noFill/>
          <a:ln cap="flat" cmpd="sng" w="28575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oxima Nova"/>
              <a:buNone/>
            </a:pPr>
            <a:r>
              <a:rPr b="1" lang="en-US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2000250" y="2902456"/>
            <a:ext cx="684084" cy="685498"/>
          </a:xfrm>
          <a:prstGeom prst="ellipse">
            <a:avLst/>
          </a:prstGeom>
          <a:noFill/>
          <a:ln cap="flat" cmpd="sng" w="28575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oxima Nova"/>
              <a:buNone/>
            </a:pPr>
            <a:r>
              <a:rPr b="1" lang="en-US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000250" y="4210890"/>
            <a:ext cx="684084" cy="685498"/>
          </a:xfrm>
          <a:prstGeom prst="ellipse">
            <a:avLst/>
          </a:prstGeom>
          <a:noFill/>
          <a:ln cap="flat" cmpd="sng" w="28575">
            <a:solidFill>
              <a:srgbClr val="054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oxima Nova"/>
              <a:buNone/>
            </a:pPr>
            <a:r>
              <a:rPr b="1" lang="en-US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</a:pPr>
            <a:r>
              <a:rPr lang="en-US"/>
              <a:t>What is the Capacity Development on Impact Evaluation?</a:t>
            </a:r>
            <a:endParaRPr/>
          </a:p>
        </p:txBody>
      </p:sp>
      <p:sp>
        <p:nvSpPr>
          <p:cNvPr id="166" name="Google Shape;166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An initiative of NEDA - Investment Programming Group (IPG),  which aims to </a:t>
            </a:r>
            <a:r>
              <a:rPr b="1" lang="en-US" sz="2800">
                <a:solidFill>
                  <a:srgbClr val="05469C"/>
                </a:solidFill>
              </a:rPr>
              <a:t>increase NEDA regional capacities </a:t>
            </a:r>
            <a:r>
              <a:rPr lang="en-US" sz="2800"/>
              <a:t>to plan, manage, and utilize </a:t>
            </a:r>
            <a:r>
              <a:rPr b="1" lang="en-US" sz="2800">
                <a:solidFill>
                  <a:srgbClr val="05469C"/>
                </a:solidFill>
              </a:rPr>
              <a:t>IMPACT EVALUATIONS</a:t>
            </a:r>
            <a:r>
              <a:rPr lang="en-US" sz="2800"/>
              <a:t>. </a:t>
            </a:r>
            <a:br>
              <a:rPr lang="en-US" sz="2800"/>
            </a:br>
            <a:endParaRPr sz="2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It is </a:t>
            </a:r>
            <a:r>
              <a:rPr b="1" lang="en-US" sz="2800">
                <a:solidFill>
                  <a:srgbClr val="05469C"/>
                </a:solidFill>
              </a:rPr>
              <a:t>part of a larger effort to build the competence and confidence </a:t>
            </a:r>
            <a:r>
              <a:rPr lang="en-US" sz="2800"/>
              <a:t>of individuals and institutions to enable the creation and use of evaluations in the public sector under the NEDA-IPG's Six-Year Evaluation Agenda (SYEA).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2024-01-29T06:39:27Z</dcterms:created>
  <dc:creator>Raissa Jean Ancheta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0x010100A43D36F4EA30024683CA0E5419A1701A</vt:lpwstr>
  </property>
  <property fmtid="{D5CDD505-2E9C-101B-9397-08002B2CF9AE}" pid="3" name="MediaServiceImageTags">
    <vt:lpwstr/>
  </property>
</Properties>
</file>